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rimson Pro" panose="020B0604020202020204" charset="0"/>
      <p:regular r:id="rId13"/>
    </p:embeddedFont>
    <p:embeddedFont>
      <p:font typeface="Crimson Pro Bold" panose="020B060402020202020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77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3306213"/>
            <a:ext cx="9218562" cy="8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Customer Churn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579296"/>
            <a:ext cx="9445523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Name:</a:t>
            </a: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Rabia Abdul Sattar</a:t>
            </a:r>
          </a:p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Roll No:</a:t>
            </a: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2225165022</a:t>
            </a:r>
          </a:p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Course:</a:t>
            </a: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Applied Data Science with AI</a:t>
            </a:r>
          </a:p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Week #:</a:t>
            </a: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16</a:t>
            </a:r>
          </a:p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Title:</a:t>
            </a: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Customer Churn Prediction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96516" y="518665"/>
            <a:ext cx="6671520" cy="65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Model Evaluation &amp;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6516" y="1647377"/>
            <a:ext cx="3844823" cy="33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Train &amp; Test Data Metrics (XGBoost)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1753" y="2196551"/>
            <a:ext cx="8214274" cy="2333034"/>
            <a:chOff x="0" y="0"/>
            <a:chExt cx="10952366" cy="31107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52353" cy="3110738"/>
            </a:xfrm>
            <a:custGeom>
              <a:avLst/>
              <a:gdLst/>
              <a:ahLst/>
              <a:cxnLst/>
              <a:rect l="l" t="t" r="r" b="b"/>
              <a:pathLst>
                <a:path w="10952353" h="3110738">
                  <a:moveTo>
                    <a:pt x="0" y="117856"/>
                  </a:moveTo>
                  <a:cubicBezTo>
                    <a:pt x="0" y="52705"/>
                    <a:pt x="52959" y="0"/>
                    <a:pt x="118110" y="0"/>
                  </a:cubicBezTo>
                  <a:lnTo>
                    <a:pt x="10834243" y="0"/>
                  </a:lnTo>
                  <a:lnTo>
                    <a:pt x="10834243" y="6350"/>
                  </a:lnTo>
                  <a:lnTo>
                    <a:pt x="10834243" y="0"/>
                  </a:lnTo>
                  <a:cubicBezTo>
                    <a:pt x="10899522" y="0"/>
                    <a:pt x="10952353" y="52705"/>
                    <a:pt x="10952353" y="117856"/>
                  </a:cubicBezTo>
                  <a:lnTo>
                    <a:pt x="10946003" y="117856"/>
                  </a:lnTo>
                  <a:lnTo>
                    <a:pt x="10952353" y="117856"/>
                  </a:lnTo>
                  <a:lnTo>
                    <a:pt x="10952353" y="2992882"/>
                  </a:lnTo>
                  <a:lnTo>
                    <a:pt x="10946003" y="2992882"/>
                  </a:lnTo>
                  <a:lnTo>
                    <a:pt x="10952353" y="2992882"/>
                  </a:lnTo>
                  <a:cubicBezTo>
                    <a:pt x="10952353" y="3057906"/>
                    <a:pt x="10899394" y="3110738"/>
                    <a:pt x="10834243" y="3110738"/>
                  </a:cubicBezTo>
                  <a:lnTo>
                    <a:pt x="10834243" y="3104388"/>
                  </a:lnTo>
                  <a:lnTo>
                    <a:pt x="10834243" y="3110738"/>
                  </a:lnTo>
                  <a:lnTo>
                    <a:pt x="118110" y="3110738"/>
                  </a:lnTo>
                  <a:lnTo>
                    <a:pt x="118110" y="3104388"/>
                  </a:lnTo>
                  <a:lnTo>
                    <a:pt x="118110" y="3110738"/>
                  </a:lnTo>
                  <a:cubicBezTo>
                    <a:pt x="52832" y="3110738"/>
                    <a:pt x="0" y="3058033"/>
                    <a:pt x="0" y="2992882"/>
                  </a:cubicBezTo>
                  <a:lnTo>
                    <a:pt x="0" y="117856"/>
                  </a:lnTo>
                  <a:lnTo>
                    <a:pt x="6350" y="117856"/>
                  </a:lnTo>
                  <a:lnTo>
                    <a:pt x="0" y="117856"/>
                  </a:lnTo>
                  <a:moveTo>
                    <a:pt x="12700" y="117856"/>
                  </a:moveTo>
                  <a:lnTo>
                    <a:pt x="12700" y="2992882"/>
                  </a:lnTo>
                  <a:lnTo>
                    <a:pt x="6350" y="2992882"/>
                  </a:lnTo>
                  <a:lnTo>
                    <a:pt x="12700" y="2992882"/>
                  </a:lnTo>
                  <a:cubicBezTo>
                    <a:pt x="12700" y="3050921"/>
                    <a:pt x="59944" y="3098038"/>
                    <a:pt x="118110" y="3098038"/>
                  </a:cubicBezTo>
                  <a:lnTo>
                    <a:pt x="10834243" y="3098038"/>
                  </a:lnTo>
                  <a:cubicBezTo>
                    <a:pt x="10892537" y="3098038"/>
                    <a:pt x="10939653" y="3050921"/>
                    <a:pt x="10939653" y="2992882"/>
                  </a:cubicBezTo>
                  <a:lnTo>
                    <a:pt x="10939653" y="117856"/>
                  </a:lnTo>
                  <a:cubicBezTo>
                    <a:pt x="10939653" y="59817"/>
                    <a:pt x="10892410" y="12700"/>
                    <a:pt x="10834243" y="12700"/>
                  </a:cubicBezTo>
                  <a:lnTo>
                    <a:pt x="118110" y="12700"/>
                  </a:lnTo>
                  <a:lnTo>
                    <a:pt x="118110" y="6350"/>
                  </a:lnTo>
                  <a:lnTo>
                    <a:pt x="118110" y="12700"/>
                  </a:lnTo>
                  <a:cubicBezTo>
                    <a:pt x="59944" y="12700"/>
                    <a:pt x="12700" y="59817"/>
                    <a:pt x="12700" y="117856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706041" y="2210838"/>
            <a:ext cx="8184804" cy="576110"/>
            <a:chOff x="0" y="0"/>
            <a:chExt cx="10913072" cy="7681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13110" cy="768096"/>
            </a:xfrm>
            <a:custGeom>
              <a:avLst/>
              <a:gdLst/>
              <a:ahLst/>
              <a:cxnLst/>
              <a:rect l="l" t="t" r="r" b="b"/>
              <a:pathLst>
                <a:path w="10913110" h="768096">
                  <a:moveTo>
                    <a:pt x="0" y="0"/>
                  </a:moveTo>
                  <a:lnTo>
                    <a:pt x="10913110" y="0"/>
                  </a:lnTo>
                  <a:lnTo>
                    <a:pt x="10913110" y="768096"/>
                  </a:lnTo>
                  <a:lnTo>
                    <a:pt x="0" y="76809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906218" y="2282581"/>
            <a:ext cx="2325138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38845" y="2282581"/>
            <a:ext cx="2320376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0.664929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66720" y="2282581"/>
            <a:ext cx="2325138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0.5005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06041" y="2786958"/>
            <a:ext cx="8184804" cy="576110"/>
            <a:chOff x="0" y="0"/>
            <a:chExt cx="10913072" cy="7681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13110" cy="768096"/>
            </a:xfrm>
            <a:custGeom>
              <a:avLst/>
              <a:gdLst/>
              <a:ahLst/>
              <a:cxnLst/>
              <a:rect l="l" t="t" r="r" b="b"/>
              <a:pathLst>
                <a:path w="10913110" h="768096">
                  <a:moveTo>
                    <a:pt x="0" y="0"/>
                  </a:moveTo>
                  <a:lnTo>
                    <a:pt x="10913110" y="0"/>
                  </a:lnTo>
                  <a:lnTo>
                    <a:pt x="10913110" y="768096"/>
                  </a:lnTo>
                  <a:lnTo>
                    <a:pt x="0" y="768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906218" y="2858691"/>
            <a:ext cx="2325138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Precision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38845" y="2858691"/>
            <a:ext cx="2320376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0.668665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66720" y="2858691"/>
            <a:ext cx="2325138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0.495329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06041" y="3363068"/>
            <a:ext cx="8184804" cy="576110"/>
            <a:chOff x="0" y="0"/>
            <a:chExt cx="10913072" cy="7681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13110" cy="768096"/>
            </a:xfrm>
            <a:custGeom>
              <a:avLst/>
              <a:gdLst/>
              <a:ahLst/>
              <a:cxnLst/>
              <a:rect l="l" t="t" r="r" b="b"/>
              <a:pathLst>
                <a:path w="10913110" h="768096">
                  <a:moveTo>
                    <a:pt x="0" y="0"/>
                  </a:moveTo>
                  <a:lnTo>
                    <a:pt x="10913110" y="0"/>
                  </a:lnTo>
                  <a:lnTo>
                    <a:pt x="10913110" y="768096"/>
                  </a:lnTo>
                  <a:lnTo>
                    <a:pt x="0" y="76809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906218" y="3434801"/>
            <a:ext cx="2325138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Recall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38845" y="3434801"/>
            <a:ext cx="2320376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0.651227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66720" y="3434801"/>
            <a:ext cx="2325138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0.489224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06041" y="3939178"/>
            <a:ext cx="8184804" cy="576110"/>
            <a:chOff x="0" y="0"/>
            <a:chExt cx="10913072" cy="7681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913110" cy="768096"/>
            </a:xfrm>
            <a:custGeom>
              <a:avLst/>
              <a:gdLst/>
              <a:ahLst/>
              <a:cxnLst/>
              <a:rect l="l" t="t" r="r" b="b"/>
              <a:pathLst>
                <a:path w="10913110" h="768096">
                  <a:moveTo>
                    <a:pt x="0" y="0"/>
                  </a:moveTo>
                  <a:lnTo>
                    <a:pt x="10913110" y="0"/>
                  </a:lnTo>
                  <a:lnTo>
                    <a:pt x="10913110" y="768096"/>
                  </a:lnTo>
                  <a:lnTo>
                    <a:pt x="0" y="768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906218" y="4010920"/>
            <a:ext cx="2325138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F1-Score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38845" y="4010920"/>
            <a:ext cx="2320376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0.659831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66720" y="4010920"/>
            <a:ext cx="2325138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0.492258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6516" y="4691510"/>
            <a:ext cx="8204749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Train ROC-AUC (area=0.66), Test ROC-AUC (area=0.50)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96260" y="1828352"/>
            <a:ext cx="2814638" cy="149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350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Conclusion &amp; Future Work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96260" y="2119312"/>
            <a:ext cx="8204749" cy="69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XGBoost was the best model, providing meaningful guidance for retention strategies despite complex churn behavior.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96260" y="2935043"/>
            <a:ext cx="8204749" cy="69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Future improvements include richer customer data, behavioral features, advanced tuning, and deep learning for enhanced predictive power.</a:t>
            </a:r>
          </a:p>
        </p:txBody>
      </p:sp>
      <p:sp>
        <p:nvSpPr>
          <p:cNvPr id="34" name="Freeform 34" descr="preencoded.png"/>
          <p:cNvSpPr/>
          <p:nvPr/>
        </p:nvSpPr>
        <p:spPr>
          <a:xfrm>
            <a:off x="9757907" y="3805827"/>
            <a:ext cx="8214264" cy="6424023"/>
          </a:xfrm>
          <a:custGeom>
            <a:avLst/>
            <a:gdLst/>
            <a:ahLst/>
            <a:cxnLst/>
            <a:rect l="l" t="t" r="r" b="b"/>
            <a:pathLst>
              <a:path w="8186597" h="6795049">
                <a:moveTo>
                  <a:pt x="0" y="0"/>
                </a:moveTo>
                <a:lnTo>
                  <a:pt x="8186597" y="0"/>
                </a:lnTo>
                <a:lnTo>
                  <a:pt x="8186597" y="6795049"/>
                </a:lnTo>
                <a:lnTo>
                  <a:pt x="0" y="679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7" r="-327" b="-2318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6840" y="0"/>
            <a:ext cx="21101779" cy="11028637"/>
          </a:xfrm>
          <a:custGeom>
            <a:avLst/>
            <a:gdLst/>
            <a:ahLst/>
            <a:cxnLst/>
            <a:rect l="l" t="t" r="r" b="b"/>
            <a:pathLst>
              <a:path w="21101779" h="11028637">
                <a:moveTo>
                  <a:pt x="0" y="0"/>
                </a:moveTo>
                <a:lnTo>
                  <a:pt x="21101779" y="0"/>
                </a:lnTo>
                <a:lnTo>
                  <a:pt x="21101779" y="11028637"/>
                </a:lnTo>
                <a:lnTo>
                  <a:pt x="0" y="11028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48" b="-19823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79544" y="910380"/>
            <a:ext cx="9586912" cy="168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Deployment of Customer Churn Prediction Model API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65256" y="2974477"/>
            <a:ext cx="4690320" cy="3277343"/>
            <a:chOff x="0" y="0"/>
            <a:chExt cx="6253759" cy="4369791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6215634" cy="4331716"/>
            </a:xfrm>
            <a:custGeom>
              <a:avLst/>
              <a:gdLst/>
              <a:ahLst/>
              <a:cxnLst/>
              <a:rect l="l" t="t" r="r" b="b"/>
              <a:pathLst>
                <a:path w="6215634" h="4331716">
                  <a:moveTo>
                    <a:pt x="0" y="182880"/>
                  </a:moveTo>
                  <a:cubicBezTo>
                    <a:pt x="0" y="81915"/>
                    <a:pt x="82042" y="0"/>
                    <a:pt x="183388" y="0"/>
                  </a:cubicBezTo>
                  <a:lnTo>
                    <a:pt x="6032246" y="0"/>
                  </a:lnTo>
                  <a:cubicBezTo>
                    <a:pt x="6133465" y="0"/>
                    <a:pt x="6215634" y="81915"/>
                    <a:pt x="6215634" y="182880"/>
                  </a:cubicBezTo>
                  <a:lnTo>
                    <a:pt x="6215634" y="4148836"/>
                  </a:lnTo>
                  <a:cubicBezTo>
                    <a:pt x="6215634" y="4249801"/>
                    <a:pt x="6133592" y="4331716"/>
                    <a:pt x="6032246" y="4331716"/>
                  </a:cubicBezTo>
                  <a:lnTo>
                    <a:pt x="183388" y="4331716"/>
                  </a:lnTo>
                  <a:cubicBezTo>
                    <a:pt x="82169" y="4331716"/>
                    <a:pt x="0" y="4249801"/>
                    <a:pt x="0" y="4148836"/>
                  </a:cubicBez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253734" cy="4369816"/>
            </a:xfrm>
            <a:custGeom>
              <a:avLst/>
              <a:gdLst/>
              <a:ahLst/>
              <a:cxnLst/>
              <a:rect l="l" t="t" r="r" b="b"/>
              <a:pathLst>
                <a:path w="6253734" h="4369816">
                  <a:moveTo>
                    <a:pt x="0" y="201930"/>
                  </a:moveTo>
                  <a:cubicBezTo>
                    <a:pt x="0" y="90424"/>
                    <a:pt x="90678" y="0"/>
                    <a:pt x="202438" y="0"/>
                  </a:cubicBezTo>
                  <a:lnTo>
                    <a:pt x="6051296" y="0"/>
                  </a:lnTo>
                  <a:lnTo>
                    <a:pt x="6051296" y="19050"/>
                  </a:lnTo>
                  <a:lnTo>
                    <a:pt x="6051296" y="0"/>
                  </a:lnTo>
                  <a:cubicBezTo>
                    <a:pt x="6163056" y="0"/>
                    <a:pt x="6253734" y="90424"/>
                    <a:pt x="6253734" y="201930"/>
                  </a:cubicBezTo>
                  <a:lnTo>
                    <a:pt x="6234684" y="201930"/>
                  </a:lnTo>
                  <a:lnTo>
                    <a:pt x="6253734" y="201930"/>
                  </a:lnTo>
                  <a:lnTo>
                    <a:pt x="6253734" y="4167886"/>
                  </a:lnTo>
                  <a:lnTo>
                    <a:pt x="6234684" y="4167886"/>
                  </a:lnTo>
                  <a:lnTo>
                    <a:pt x="6253734" y="4167886"/>
                  </a:lnTo>
                  <a:cubicBezTo>
                    <a:pt x="6253734" y="4279519"/>
                    <a:pt x="6163056" y="4369816"/>
                    <a:pt x="6051296" y="4369816"/>
                  </a:cubicBezTo>
                  <a:lnTo>
                    <a:pt x="6051296" y="4350766"/>
                  </a:lnTo>
                  <a:lnTo>
                    <a:pt x="6051296" y="4369816"/>
                  </a:lnTo>
                  <a:lnTo>
                    <a:pt x="202438" y="4369816"/>
                  </a:lnTo>
                  <a:lnTo>
                    <a:pt x="202438" y="4350766"/>
                  </a:lnTo>
                  <a:lnTo>
                    <a:pt x="202438" y="4369816"/>
                  </a:lnTo>
                  <a:cubicBezTo>
                    <a:pt x="90678" y="4369816"/>
                    <a:pt x="0" y="4279392"/>
                    <a:pt x="0" y="416788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167886"/>
                  </a:lnTo>
                  <a:lnTo>
                    <a:pt x="19050" y="4167886"/>
                  </a:lnTo>
                  <a:lnTo>
                    <a:pt x="38100" y="4167886"/>
                  </a:lnTo>
                  <a:cubicBezTo>
                    <a:pt x="38100" y="4258310"/>
                    <a:pt x="111633" y="4331716"/>
                    <a:pt x="202438" y="4331716"/>
                  </a:cubicBezTo>
                  <a:lnTo>
                    <a:pt x="6051296" y="4331716"/>
                  </a:lnTo>
                  <a:cubicBezTo>
                    <a:pt x="6142101" y="4331716"/>
                    <a:pt x="6215634" y="4258310"/>
                    <a:pt x="6215634" y="4167886"/>
                  </a:cubicBezTo>
                  <a:lnTo>
                    <a:pt x="6215634" y="201930"/>
                  </a:lnTo>
                  <a:cubicBezTo>
                    <a:pt x="6215634" y="111506"/>
                    <a:pt x="6142101" y="38100"/>
                    <a:pt x="6051296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7750969" y="2988764"/>
            <a:ext cx="114300" cy="3248768"/>
            <a:chOff x="0" y="0"/>
            <a:chExt cx="152400" cy="43316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00" cy="4331716"/>
            </a:xfrm>
            <a:custGeom>
              <a:avLst/>
              <a:gdLst/>
              <a:ahLst/>
              <a:cxnLst/>
              <a:rect l="l" t="t" r="r" b="b"/>
              <a:pathLst>
                <a:path w="152400" h="433171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255516"/>
                  </a:lnTo>
                  <a:cubicBezTo>
                    <a:pt x="152400" y="4297553"/>
                    <a:pt x="118237" y="4331716"/>
                    <a:pt x="76200" y="4331716"/>
                  </a:cubicBezTo>
                  <a:cubicBezTo>
                    <a:pt x="34163" y="4331716"/>
                    <a:pt x="0" y="4297553"/>
                    <a:pt x="0" y="4255516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8157124" y="3261570"/>
            <a:ext cx="3291183" cy="43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Local Host Deployment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7124" y="3773538"/>
            <a:ext cx="3992318" cy="133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Deployed a simple machine-learning model API on a local host environment using Flask.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690272" y="2974477"/>
            <a:ext cx="4690472" cy="3277343"/>
            <a:chOff x="0" y="0"/>
            <a:chExt cx="6253963" cy="4369791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6215888" cy="4331716"/>
            </a:xfrm>
            <a:custGeom>
              <a:avLst/>
              <a:gdLst/>
              <a:ahLst/>
              <a:cxnLst/>
              <a:rect l="l" t="t" r="r" b="b"/>
              <a:pathLst>
                <a:path w="6215888" h="4331716">
                  <a:moveTo>
                    <a:pt x="0" y="182880"/>
                  </a:moveTo>
                  <a:cubicBezTo>
                    <a:pt x="0" y="81915"/>
                    <a:pt x="82042" y="0"/>
                    <a:pt x="183388" y="0"/>
                  </a:cubicBezTo>
                  <a:lnTo>
                    <a:pt x="6032500" y="0"/>
                  </a:lnTo>
                  <a:cubicBezTo>
                    <a:pt x="6133719" y="0"/>
                    <a:pt x="6215888" y="81915"/>
                    <a:pt x="6215888" y="182880"/>
                  </a:cubicBezTo>
                  <a:lnTo>
                    <a:pt x="6215888" y="4148836"/>
                  </a:lnTo>
                  <a:cubicBezTo>
                    <a:pt x="6215888" y="4249801"/>
                    <a:pt x="6133846" y="4331716"/>
                    <a:pt x="6032500" y="4331716"/>
                  </a:cubicBezTo>
                  <a:lnTo>
                    <a:pt x="183388" y="4331716"/>
                  </a:lnTo>
                  <a:cubicBezTo>
                    <a:pt x="82169" y="4331716"/>
                    <a:pt x="0" y="4249801"/>
                    <a:pt x="0" y="4148836"/>
                  </a:cubicBez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253988" cy="4369816"/>
            </a:xfrm>
            <a:custGeom>
              <a:avLst/>
              <a:gdLst/>
              <a:ahLst/>
              <a:cxnLst/>
              <a:rect l="l" t="t" r="r" b="b"/>
              <a:pathLst>
                <a:path w="6253988" h="4369816">
                  <a:moveTo>
                    <a:pt x="0" y="201930"/>
                  </a:moveTo>
                  <a:cubicBezTo>
                    <a:pt x="0" y="90424"/>
                    <a:pt x="90678" y="0"/>
                    <a:pt x="202438" y="0"/>
                  </a:cubicBezTo>
                  <a:lnTo>
                    <a:pt x="6051550" y="0"/>
                  </a:lnTo>
                  <a:lnTo>
                    <a:pt x="6051550" y="19050"/>
                  </a:lnTo>
                  <a:lnTo>
                    <a:pt x="6051550" y="0"/>
                  </a:lnTo>
                  <a:cubicBezTo>
                    <a:pt x="6163310" y="0"/>
                    <a:pt x="6253988" y="90424"/>
                    <a:pt x="6253988" y="201930"/>
                  </a:cubicBezTo>
                  <a:lnTo>
                    <a:pt x="6234938" y="201930"/>
                  </a:lnTo>
                  <a:lnTo>
                    <a:pt x="6253988" y="201930"/>
                  </a:lnTo>
                  <a:lnTo>
                    <a:pt x="6253988" y="4167886"/>
                  </a:lnTo>
                  <a:lnTo>
                    <a:pt x="6234938" y="4167886"/>
                  </a:lnTo>
                  <a:lnTo>
                    <a:pt x="6253988" y="4167886"/>
                  </a:lnTo>
                  <a:cubicBezTo>
                    <a:pt x="6253988" y="4279519"/>
                    <a:pt x="6163310" y="4369816"/>
                    <a:pt x="6051550" y="4369816"/>
                  </a:cubicBezTo>
                  <a:lnTo>
                    <a:pt x="6051550" y="4350766"/>
                  </a:lnTo>
                  <a:lnTo>
                    <a:pt x="6051550" y="4369816"/>
                  </a:lnTo>
                  <a:lnTo>
                    <a:pt x="202438" y="4369816"/>
                  </a:lnTo>
                  <a:lnTo>
                    <a:pt x="202438" y="4350766"/>
                  </a:lnTo>
                  <a:lnTo>
                    <a:pt x="202438" y="4369816"/>
                  </a:lnTo>
                  <a:cubicBezTo>
                    <a:pt x="90678" y="4369816"/>
                    <a:pt x="0" y="4279392"/>
                    <a:pt x="0" y="416788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167886"/>
                  </a:lnTo>
                  <a:lnTo>
                    <a:pt x="19050" y="4167886"/>
                  </a:lnTo>
                  <a:lnTo>
                    <a:pt x="38100" y="4167886"/>
                  </a:lnTo>
                  <a:cubicBezTo>
                    <a:pt x="38100" y="4258310"/>
                    <a:pt x="111633" y="4331716"/>
                    <a:pt x="202438" y="4331716"/>
                  </a:cubicBezTo>
                  <a:lnTo>
                    <a:pt x="6051550" y="4331716"/>
                  </a:lnTo>
                  <a:cubicBezTo>
                    <a:pt x="6142355" y="4331716"/>
                    <a:pt x="6215888" y="4258310"/>
                    <a:pt x="6215888" y="4167886"/>
                  </a:cubicBezTo>
                  <a:lnTo>
                    <a:pt x="6215888" y="201930"/>
                  </a:lnTo>
                  <a:cubicBezTo>
                    <a:pt x="6215888" y="111506"/>
                    <a:pt x="6142355" y="38100"/>
                    <a:pt x="6051550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2675984" y="2988764"/>
            <a:ext cx="114300" cy="3248768"/>
            <a:chOff x="0" y="0"/>
            <a:chExt cx="152400" cy="43316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400" cy="4331716"/>
            </a:xfrm>
            <a:custGeom>
              <a:avLst/>
              <a:gdLst/>
              <a:ahLst/>
              <a:cxnLst/>
              <a:rect l="l" t="t" r="r" b="b"/>
              <a:pathLst>
                <a:path w="152400" h="433171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255516"/>
                  </a:lnTo>
                  <a:cubicBezTo>
                    <a:pt x="152400" y="4297553"/>
                    <a:pt x="118237" y="4331716"/>
                    <a:pt x="76200" y="4331716"/>
                  </a:cubicBezTo>
                  <a:cubicBezTo>
                    <a:pt x="34163" y="4331716"/>
                    <a:pt x="0" y="4297553"/>
                    <a:pt x="0" y="4255516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3082140" y="3261570"/>
            <a:ext cx="3992461" cy="84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Backend &amp; Frontend Integration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82140" y="4184752"/>
            <a:ext cx="3992461" cy="176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Configured Flask backend, loaded the churn model, created an API endpoint, and integrated with a frontend form.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765256" y="6486525"/>
            <a:ext cx="4690320" cy="2866130"/>
            <a:chOff x="0" y="0"/>
            <a:chExt cx="6253759" cy="3821506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6215634" cy="3783330"/>
            </a:xfrm>
            <a:custGeom>
              <a:avLst/>
              <a:gdLst/>
              <a:ahLst/>
              <a:cxnLst/>
              <a:rect l="l" t="t" r="r" b="b"/>
              <a:pathLst>
                <a:path w="6215634" h="3783330">
                  <a:moveTo>
                    <a:pt x="0" y="182880"/>
                  </a:moveTo>
                  <a:cubicBezTo>
                    <a:pt x="0" y="81915"/>
                    <a:pt x="82169" y="0"/>
                    <a:pt x="183642" y="0"/>
                  </a:cubicBezTo>
                  <a:lnTo>
                    <a:pt x="6031992" y="0"/>
                  </a:lnTo>
                  <a:cubicBezTo>
                    <a:pt x="6133338" y="0"/>
                    <a:pt x="6215634" y="81915"/>
                    <a:pt x="6215634" y="182880"/>
                  </a:cubicBezTo>
                  <a:lnTo>
                    <a:pt x="6215634" y="3600450"/>
                  </a:lnTo>
                  <a:cubicBezTo>
                    <a:pt x="6215634" y="3701415"/>
                    <a:pt x="6133465" y="3783330"/>
                    <a:pt x="6031992" y="3783330"/>
                  </a:cubicBezTo>
                  <a:lnTo>
                    <a:pt x="183642" y="3783330"/>
                  </a:lnTo>
                  <a:cubicBezTo>
                    <a:pt x="82296" y="3783330"/>
                    <a:pt x="0" y="3701415"/>
                    <a:pt x="0" y="3600450"/>
                  </a:cubicBez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253734" cy="3821430"/>
            </a:xfrm>
            <a:custGeom>
              <a:avLst/>
              <a:gdLst/>
              <a:ahLst/>
              <a:cxnLst/>
              <a:rect l="l" t="t" r="r" b="b"/>
              <a:pathLst>
                <a:path w="6253734" h="3821430">
                  <a:moveTo>
                    <a:pt x="0" y="201930"/>
                  </a:moveTo>
                  <a:cubicBezTo>
                    <a:pt x="0" y="90297"/>
                    <a:pt x="90805" y="0"/>
                    <a:pt x="202692" y="0"/>
                  </a:cubicBezTo>
                  <a:lnTo>
                    <a:pt x="6051042" y="0"/>
                  </a:lnTo>
                  <a:lnTo>
                    <a:pt x="6051042" y="19050"/>
                  </a:lnTo>
                  <a:lnTo>
                    <a:pt x="6051042" y="0"/>
                  </a:lnTo>
                  <a:cubicBezTo>
                    <a:pt x="6162929" y="0"/>
                    <a:pt x="6253734" y="90297"/>
                    <a:pt x="6253734" y="201930"/>
                  </a:cubicBezTo>
                  <a:lnTo>
                    <a:pt x="6234684" y="201930"/>
                  </a:lnTo>
                  <a:lnTo>
                    <a:pt x="6253734" y="201930"/>
                  </a:lnTo>
                  <a:lnTo>
                    <a:pt x="6253734" y="3619500"/>
                  </a:lnTo>
                  <a:lnTo>
                    <a:pt x="6234684" y="3619500"/>
                  </a:lnTo>
                  <a:lnTo>
                    <a:pt x="6253734" y="3619500"/>
                  </a:lnTo>
                  <a:cubicBezTo>
                    <a:pt x="6253734" y="3731133"/>
                    <a:pt x="6162929" y="3821430"/>
                    <a:pt x="6051042" y="3821430"/>
                  </a:cubicBezTo>
                  <a:lnTo>
                    <a:pt x="6051042" y="3802380"/>
                  </a:lnTo>
                  <a:lnTo>
                    <a:pt x="6051042" y="3821430"/>
                  </a:lnTo>
                  <a:lnTo>
                    <a:pt x="202692" y="3821430"/>
                  </a:lnTo>
                  <a:lnTo>
                    <a:pt x="202692" y="3802380"/>
                  </a:lnTo>
                  <a:lnTo>
                    <a:pt x="202692" y="3821430"/>
                  </a:lnTo>
                  <a:cubicBezTo>
                    <a:pt x="90805" y="3821557"/>
                    <a:pt x="0" y="3731133"/>
                    <a:pt x="0" y="361962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3619500"/>
                  </a:lnTo>
                  <a:lnTo>
                    <a:pt x="19050" y="3619500"/>
                  </a:lnTo>
                  <a:lnTo>
                    <a:pt x="38100" y="3619500"/>
                  </a:lnTo>
                  <a:cubicBezTo>
                    <a:pt x="38100" y="3709924"/>
                    <a:pt x="111760" y="3783330"/>
                    <a:pt x="202692" y="3783330"/>
                  </a:cubicBezTo>
                  <a:lnTo>
                    <a:pt x="6051042" y="3783330"/>
                  </a:lnTo>
                  <a:cubicBezTo>
                    <a:pt x="6141974" y="3783330"/>
                    <a:pt x="6215634" y="3709924"/>
                    <a:pt x="6215634" y="3619500"/>
                  </a:cubicBezTo>
                  <a:lnTo>
                    <a:pt x="6215634" y="201930"/>
                  </a:lnTo>
                  <a:cubicBezTo>
                    <a:pt x="6215634" y="111506"/>
                    <a:pt x="6141974" y="38100"/>
                    <a:pt x="6051042" y="38100"/>
                  </a:cubicBezTo>
                  <a:lnTo>
                    <a:pt x="202692" y="38100"/>
                  </a:lnTo>
                  <a:lnTo>
                    <a:pt x="202692" y="19050"/>
                  </a:lnTo>
                  <a:lnTo>
                    <a:pt x="202692" y="38100"/>
                  </a:lnTo>
                  <a:cubicBezTo>
                    <a:pt x="111760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7750969" y="6500812"/>
            <a:ext cx="114300" cy="2837555"/>
            <a:chOff x="0" y="0"/>
            <a:chExt cx="152400" cy="37834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2400" cy="3783457"/>
            </a:xfrm>
            <a:custGeom>
              <a:avLst/>
              <a:gdLst/>
              <a:ahLst/>
              <a:cxnLst/>
              <a:rect l="l" t="t" r="r" b="b"/>
              <a:pathLst>
                <a:path w="152400" h="378345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3707257"/>
                  </a:lnTo>
                  <a:cubicBezTo>
                    <a:pt x="152400" y="3749294"/>
                    <a:pt x="118237" y="3783457"/>
                    <a:pt x="76200" y="3783457"/>
                  </a:cubicBezTo>
                  <a:cubicBezTo>
                    <a:pt x="34163" y="3783457"/>
                    <a:pt x="0" y="3749294"/>
                    <a:pt x="0" y="3707257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8157124" y="6773618"/>
            <a:ext cx="3291183" cy="43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Validation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57124" y="7285587"/>
            <a:ext cx="3992318" cy="176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Tested the model on 127.0.0.1:5000 to ensure prediction functionality and resolved loading issues.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42642" y="468954"/>
            <a:ext cx="3767852" cy="63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5"/>
              </a:lnSpc>
            </a:pPr>
            <a:r>
              <a:rPr lang="en-US" sz="396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Table of Contents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34475" y="1448095"/>
            <a:ext cx="19050" cy="8331841"/>
            <a:chOff x="0" y="0"/>
            <a:chExt cx="25400" cy="111091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400" cy="11109071"/>
            </a:xfrm>
            <a:custGeom>
              <a:avLst/>
              <a:gdLst/>
              <a:ahLst/>
              <a:cxnLst/>
              <a:rect l="l" t="t" r="r" b="b"/>
              <a:pathLst>
                <a:path w="25400" h="1110907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11096371"/>
                  </a:lnTo>
                  <a:cubicBezTo>
                    <a:pt x="25400" y="11103356"/>
                    <a:pt x="19685" y="11109071"/>
                    <a:pt x="12700" y="11109071"/>
                  </a:cubicBezTo>
                  <a:cubicBezTo>
                    <a:pt x="5715" y="11109071"/>
                    <a:pt x="0" y="11103356"/>
                    <a:pt x="0" y="11096371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8795890" y="1645148"/>
            <a:ext cx="367160" cy="19050"/>
            <a:chOff x="0" y="0"/>
            <a:chExt cx="489547" cy="25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9585" cy="25400"/>
            </a:xfrm>
            <a:custGeom>
              <a:avLst/>
              <a:gdLst/>
              <a:ahLst/>
              <a:cxnLst/>
              <a:rect l="l" t="t" r="r" b="b"/>
              <a:pathLst>
                <a:path w="48958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76885" y="0"/>
                  </a:lnTo>
                  <a:cubicBezTo>
                    <a:pt x="483870" y="0"/>
                    <a:pt x="489585" y="5715"/>
                    <a:pt x="489585" y="12700"/>
                  </a:cubicBezTo>
                  <a:cubicBezTo>
                    <a:pt x="489585" y="19685"/>
                    <a:pt x="483870" y="25400"/>
                    <a:pt x="4768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9075163" y="1585836"/>
            <a:ext cx="137665" cy="137665"/>
            <a:chOff x="0" y="0"/>
            <a:chExt cx="183553" cy="1835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3642" cy="183642"/>
            </a:xfrm>
            <a:custGeom>
              <a:avLst/>
              <a:gdLst/>
              <a:ahLst/>
              <a:cxnLst/>
              <a:rect l="l" t="t" r="r" b="b"/>
              <a:pathLst>
                <a:path w="183642" h="183642">
                  <a:moveTo>
                    <a:pt x="0" y="91821"/>
                  </a:moveTo>
                  <a:cubicBezTo>
                    <a:pt x="0" y="41148"/>
                    <a:pt x="41148" y="0"/>
                    <a:pt x="91821" y="0"/>
                  </a:cubicBezTo>
                  <a:cubicBezTo>
                    <a:pt x="142494" y="0"/>
                    <a:pt x="183642" y="41148"/>
                    <a:pt x="183642" y="91821"/>
                  </a:cubicBezTo>
                  <a:cubicBezTo>
                    <a:pt x="183642" y="142494"/>
                    <a:pt x="142494" y="183642"/>
                    <a:pt x="91821" y="183642"/>
                  </a:cubicBezTo>
                  <a:cubicBezTo>
                    <a:pt x="41148" y="183642"/>
                    <a:pt x="0" y="142494"/>
                    <a:pt x="0" y="91821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6114012" y="1482623"/>
            <a:ext cx="2295525" cy="31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Introduction &amp; Client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24950" y="2746772"/>
            <a:ext cx="367160" cy="19050"/>
            <a:chOff x="0" y="0"/>
            <a:chExt cx="489547" cy="25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9585" cy="25400"/>
            </a:xfrm>
            <a:custGeom>
              <a:avLst/>
              <a:gdLst/>
              <a:ahLst/>
              <a:cxnLst/>
              <a:rect l="l" t="t" r="r" b="b"/>
              <a:pathLst>
                <a:path w="48958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76885" y="0"/>
                  </a:lnTo>
                  <a:cubicBezTo>
                    <a:pt x="483870" y="0"/>
                    <a:pt x="489585" y="5715"/>
                    <a:pt x="489585" y="12700"/>
                  </a:cubicBezTo>
                  <a:cubicBezTo>
                    <a:pt x="489585" y="19685"/>
                    <a:pt x="483870" y="25400"/>
                    <a:pt x="4768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9075163" y="2687460"/>
            <a:ext cx="137665" cy="137665"/>
            <a:chOff x="0" y="0"/>
            <a:chExt cx="183553" cy="1835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3642" cy="183642"/>
            </a:xfrm>
            <a:custGeom>
              <a:avLst/>
              <a:gdLst/>
              <a:ahLst/>
              <a:cxnLst/>
              <a:rect l="l" t="t" r="r" b="b"/>
              <a:pathLst>
                <a:path w="183642" h="183642">
                  <a:moveTo>
                    <a:pt x="0" y="91821"/>
                  </a:moveTo>
                  <a:cubicBezTo>
                    <a:pt x="0" y="41148"/>
                    <a:pt x="41148" y="0"/>
                    <a:pt x="91821" y="0"/>
                  </a:cubicBezTo>
                  <a:cubicBezTo>
                    <a:pt x="142494" y="0"/>
                    <a:pt x="183642" y="41148"/>
                    <a:pt x="183642" y="91821"/>
                  </a:cubicBezTo>
                  <a:cubicBezTo>
                    <a:pt x="183642" y="142494"/>
                    <a:pt x="142494" y="183642"/>
                    <a:pt x="91821" y="183642"/>
                  </a:cubicBezTo>
                  <a:cubicBezTo>
                    <a:pt x="41148" y="183642"/>
                    <a:pt x="0" y="142494"/>
                    <a:pt x="0" y="91821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9878463" y="2584247"/>
            <a:ext cx="2622652" cy="31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Dataset Description &amp; EDA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795890" y="3696443"/>
            <a:ext cx="367160" cy="19050"/>
            <a:chOff x="0" y="0"/>
            <a:chExt cx="489547" cy="25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9585" cy="25400"/>
            </a:xfrm>
            <a:custGeom>
              <a:avLst/>
              <a:gdLst/>
              <a:ahLst/>
              <a:cxnLst/>
              <a:rect l="l" t="t" r="r" b="b"/>
              <a:pathLst>
                <a:path w="48958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76885" y="0"/>
                  </a:lnTo>
                  <a:cubicBezTo>
                    <a:pt x="483870" y="0"/>
                    <a:pt x="489585" y="5715"/>
                    <a:pt x="489585" y="12700"/>
                  </a:cubicBezTo>
                  <a:cubicBezTo>
                    <a:pt x="489585" y="19685"/>
                    <a:pt x="483870" y="25400"/>
                    <a:pt x="4768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9075163" y="3637140"/>
            <a:ext cx="137665" cy="137665"/>
            <a:chOff x="0" y="0"/>
            <a:chExt cx="183553" cy="1835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3642" cy="183642"/>
            </a:xfrm>
            <a:custGeom>
              <a:avLst/>
              <a:gdLst/>
              <a:ahLst/>
              <a:cxnLst/>
              <a:rect l="l" t="t" r="r" b="b"/>
              <a:pathLst>
                <a:path w="183642" h="183642">
                  <a:moveTo>
                    <a:pt x="0" y="91821"/>
                  </a:moveTo>
                  <a:cubicBezTo>
                    <a:pt x="0" y="41148"/>
                    <a:pt x="41148" y="0"/>
                    <a:pt x="91821" y="0"/>
                  </a:cubicBezTo>
                  <a:cubicBezTo>
                    <a:pt x="142494" y="0"/>
                    <a:pt x="183642" y="41148"/>
                    <a:pt x="183642" y="91821"/>
                  </a:cubicBezTo>
                  <a:cubicBezTo>
                    <a:pt x="183642" y="142494"/>
                    <a:pt x="142494" y="183642"/>
                    <a:pt x="91821" y="183642"/>
                  </a:cubicBezTo>
                  <a:cubicBezTo>
                    <a:pt x="41148" y="183642"/>
                    <a:pt x="0" y="142494"/>
                    <a:pt x="0" y="91821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6114012" y="3533927"/>
            <a:ext cx="2295525" cy="31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Pre-processing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2642" y="3902278"/>
            <a:ext cx="7766895" cy="35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Outliers, Encoding, Distribution, Collinearity, Splitting, Scaling, Imbalance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124950" y="4646114"/>
            <a:ext cx="367160" cy="19050"/>
            <a:chOff x="0" y="0"/>
            <a:chExt cx="489547" cy="25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9585" cy="25400"/>
            </a:xfrm>
            <a:custGeom>
              <a:avLst/>
              <a:gdLst/>
              <a:ahLst/>
              <a:cxnLst/>
              <a:rect l="l" t="t" r="r" b="b"/>
              <a:pathLst>
                <a:path w="48958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76885" y="0"/>
                  </a:lnTo>
                  <a:cubicBezTo>
                    <a:pt x="483870" y="0"/>
                    <a:pt x="489585" y="5715"/>
                    <a:pt x="489585" y="12700"/>
                  </a:cubicBezTo>
                  <a:cubicBezTo>
                    <a:pt x="489585" y="19685"/>
                    <a:pt x="483870" y="25400"/>
                    <a:pt x="4768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075163" y="4586811"/>
            <a:ext cx="137665" cy="137665"/>
            <a:chOff x="0" y="0"/>
            <a:chExt cx="183553" cy="18355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83642" cy="183642"/>
            </a:xfrm>
            <a:custGeom>
              <a:avLst/>
              <a:gdLst/>
              <a:ahLst/>
              <a:cxnLst/>
              <a:rect l="l" t="t" r="r" b="b"/>
              <a:pathLst>
                <a:path w="183642" h="183642">
                  <a:moveTo>
                    <a:pt x="0" y="91821"/>
                  </a:moveTo>
                  <a:cubicBezTo>
                    <a:pt x="0" y="41148"/>
                    <a:pt x="41148" y="0"/>
                    <a:pt x="91821" y="0"/>
                  </a:cubicBezTo>
                  <a:cubicBezTo>
                    <a:pt x="142494" y="0"/>
                    <a:pt x="183642" y="41148"/>
                    <a:pt x="183642" y="91821"/>
                  </a:cubicBezTo>
                  <a:cubicBezTo>
                    <a:pt x="183642" y="142494"/>
                    <a:pt x="142494" y="183642"/>
                    <a:pt x="91821" y="183642"/>
                  </a:cubicBezTo>
                  <a:cubicBezTo>
                    <a:pt x="41148" y="183642"/>
                    <a:pt x="0" y="142494"/>
                    <a:pt x="0" y="91821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9878463" y="4483598"/>
            <a:ext cx="2295525" cy="31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Feature Selection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78463" y="4851949"/>
            <a:ext cx="7766895" cy="35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Random Forest Importance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795890" y="5595785"/>
            <a:ext cx="367160" cy="19050"/>
            <a:chOff x="0" y="0"/>
            <a:chExt cx="489547" cy="25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89585" cy="25400"/>
            </a:xfrm>
            <a:custGeom>
              <a:avLst/>
              <a:gdLst/>
              <a:ahLst/>
              <a:cxnLst/>
              <a:rect l="l" t="t" r="r" b="b"/>
              <a:pathLst>
                <a:path w="48958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76885" y="0"/>
                  </a:lnTo>
                  <a:cubicBezTo>
                    <a:pt x="483870" y="0"/>
                    <a:pt x="489585" y="5715"/>
                    <a:pt x="489585" y="12700"/>
                  </a:cubicBezTo>
                  <a:cubicBezTo>
                    <a:pt x="489585" y="19685"/>
                    <a:pt x="483870" y="25400"/>
                    <a:pt x="4768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9075163" y="5536482"/>
            <a:ext cx="137665" cy="137665"/>
            <a:chOff x="0" y="0"/>
            <a:chExt cx="183553" cy="18355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3642" cy="183642"/>
            </a:xfrm>
            <a:custGeom>
              <a:avLst/>
              <a:gdLst/>
              <a:ahLst/>
              <a:cxnLst/>
              <a:rect l="l" t="t" r="r" b="b"/>
              <a:pathLst>
                <a:path w="183642" h="183642">
                  <a:moveTo>
                    <a:pt x="0" y="91821"/>
                  </a:moveTo>
                  <a:cubicBezTo>
                    <a:pt x="0" y="41148"/>
                    <a:pt x="41148" y="0"/>
                    <a:pt x="91821" y="0"/>
                  </a:cubicBezTo>
                  <a:cubicBezTo>
                    <a:pt x="142494" y="0"/>
                    <a:pt x="183642" y="41148"/>
                    <a:pt x="183642" y="91821"/>
                  </a:cubicBezTo>
                  <a:cubicBezTo>
                    <a:pt x="183642" y="142494"/>
                    <a:pt x="142494" y="183642"/>
                    <a:pt x="91821" y="183642"/>
                  </a:cubicBezTo>
                  <a:cubicBezTo>
                    <a:pt x="41148" y="183642"/>
                    <a:pt x="0" y="142494"/>
                    <a:pt x="0" y="91821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6114012" y="5433270"/>
            <a:ext cx="2295525" cy="31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Model Building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42642" y="5801620"/>
            <a:ext cx="7766895" cy="35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ML Algorithms, Neural Network, Ensembles, PCA, XGBoost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124950" y="6545466"/>
            <a:ext cx="367160" cy="19050"/>
            <a:chOff x="0" y="0"/>
            <a:chExt cx="489547" cy="25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89585" cy="25400"/>
            </a:xfrm>
            <a:custGeom>
              <a:avLst/>
              <a:gdLst/>
              <a:ahLst/>
              <a:cxnLst/>
              <a:rect l="l" t="t" r="r" b="b"/>
              <a:pathLst>
                <a:path w="48958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76885" y="0"/>
                  </a:lnTo>
                  <a:cubicBezTo>
                    <a:pt x="483870" y="0"/>
                    <a:pt x="489585" y="5715"/>
                    <a:pt x="489585" y="12700"/>
                  </a:cubicBezTo>
                  <a:cubicBezTo>
                    <a:pt x="489585" y="19685"/>
                    <a:pt x="483870" y="25400"/>
                    <a:pt x="4768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9" name="Group 39"/>
          <p:cNvGrpSpPr/>
          <p:nvPr/>
        </p:nvGrpSpPr>
        <p:grpSpPr>
          <a:xfrm>
            <a:off x="9075163" y="6486154"/>
            <a:ext cx="137665" cy="137665"/>
            <a:chOff x="0" y="0"/>
            <a:chExt cx="183553" cy="18355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3642" cy="183642"/>
            </a:xfrm>
            <a:custGeom>
              <a:avLst/>
              <a:gdLst/>
              <a:ahLst/>
              <a:cxnLst/>
              <a:rect l="l" t="t" r="r" b="b"/>
              <a:pathLst>
                <a:path w="183642" h="183642">
                  <a:moveTo>
                    <a:pt x="0" y="91821"/>
                  </a:moveTo>
                  <a:cubicBezTo>
                    <a:pt x="0" y="41148"/>
                    <a:pt x="41148" y="0"/>
                    <a:pt x="91821" y="0"/>
                  </a:cubicBezTo>
                  <a:cubicBezTo>
                    <a:pt x="142494" y="0"/>
                    <a:pt x="183642" y="41148"/>
                    <a:pt x="183642" y="91821"/>
                  </a:cubicBezTo>
                  <a:cubicBezTo>
                    <a:pt x="183642" y="142494"/>
                    <a:pt x="142494" y="183642"/>
                    <a:pt x="91821" y="183642"/>
                  </a:cubicBezTo>
                  <a:cubicBezTo>
                    <a:pt x="41148" y="183642"/>
                    <a:pt x="0" y="142494"/>
                    <a:pt x="0" y="91821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1" name="TextBox 41"/>
          <p:cNvSpPr txBox="1"/>
          <p:nvPr/>
        </p:nvSpPr>
        <p:spPr>
          <a:xfrm>
            <a:off x="9878463" y="6382941"/>
            <a:ext cx="2295525" cy="31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Tuning &amp; Validation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78463" y="6751291"/>
            <a:ext cx="7766895" cy="35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Hyperparameter Tuning, Cross-Validation, Optimal Threshold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8795890" y="7495137"/>
            <a:ext cx="367160" cy="19050"/>
            <a:chOff x="0" y="0"/>
            <a:chExt cx="489547" cy="25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89585" cy="25400"/>
            </a:xfrm>
            <a:custGeom>
              <a:avLst/>
              <a:gdLst/>
              <a:ahLst/>
              <a:cxnLst/>
              <a:rect l="l" t="t" r="r" b="b"/>
              <a:pathLst>
                <a:path w="48958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76885" y="0"/>
                  </a:lnTo>
                  <a:cubicBezTo>
                    <a:pt x="483870" y="0"/>
                    <a:pt x="489585" y="5715"/>
                    <a:pt x="489585" y="12700"/>
                  </a:cubicBezTo>
                  <a:cubicBezTo>
                    <a:pt x="489585" y="19685"/>
                    <a:pt x="483870" y="25400"/>
                    <a:pt x="4768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9075163" y="7435825"/>
            <a:ext cx="137665" cy="137665"/>
            <a:chOff x="0" y="0"/>
            <a:chExt cx="183553" cy="18355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83642" cy="183642"/>
            </a:xfrm>
            <a:custGeom>
              <a:avLst/>
              <a:gdLst/>
              <a:ahLst/>
              <a:cxnLst/>
              <a:rect l="l" t="t" r="r" b="b"/>
              <a:pathLst>
                <a:path w="183642" h="183642">
                  <a:moveTo>
                    <a:pt x="0" y="91821"/>
                  </a:moveTo>
                  <a:cubicBezTo>
                    <a:pt x="0" y="41148"/>
                    <a:pt x="41148" y="0"/>
                    <a:pt x="91821" y="0"/>
                  </a:cubicBezTo>
                  <a:cubicBezTo>
                    <a:pt x="142494" y="0"/>
                    <a:pt x="183642" y="41148"/>
                    <a:pt x="183642" y="91821"/>
                  </a:cubicBezTo>
                  <a:cubicBezTo>
                    <a:pt x="183642" y="142494"/>
                    <a:pt x="142494" y="183642"/>
                    <a:pt x="91821" y="183642"/>
                  </a:cubicBezTo>
                  <a:cubicBezTo>
                    <a:pt x="41148" y="183642"/>
                    <a:pt x="0" y="142494"/>
                    <a:pt x="0" y="91821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7" name="TextBox 47"/>
          <p:cNvSpPr txBox="1"/>
          <p:nvPr/>
        </p:nvSpPr>
        <p:spPr>
          <a:xfrm>
            <a:off x="6114012" y="7332612"/>
            <a:ext cx="2295525" cy="31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9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Model Evaluation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42642" y="7700962"/>
            <a:ext cx="7766895" cy="35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Metrics, Confusion Matrix, ROC-AUC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9124950" y="8444808"/>
            <a:ext cx="367160" cy="19050"/>
            <a:chOff x="0" y="0"/>
            <a:chExt cx="489547" cy="25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89585" cy="25400"/>
            </a:xfrm>
            <a:custGeom>
              <a:avLst/>
              <a:gdLst/>
              <a:ahLst/>
              <a:cxnLst/>
              <a:rect l="l" t="t" r="r" b="b"/>
              <a:pathLst>
                <a:path w="48958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476885" y="0"/>
                  </a:lnTo>
                  <a:cubicBezTo>
                    <a:pt x="483870" y="0"/>
                    <a:pt x="489585" y="5715"/>
                    <a:pt x="489585" y="12700"/>
                  </a:cubicBezTo>
                  <a:cubicBezTo>
                    <a:pt x="489585" y="19685"/>
                    <a:pt x="483870" y="25400"/>
                    <a:pt x="4768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1" name="Group 51"/>
          <p:cNvGrpSpPr/>
          <p:nvPr/>
        </p:nvGrpSpPr>
        <p:grpSpPr>
          <a:xfrm>
            <a:off x="9075163" y="8385496"/>
            <a:ext cx="137665" cy="137665"/>
            <a:chOff x="0" y="0"/>
            <a:chExt cx="183553" cy="18355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83642" cy="183642"/>
            </a:xfrm>
            <a:custGeom>
              <a:avLst/>
              <a:gdLst/>
              <a:ahLst/>
              <a:cxnLst/>
              <a:rect l="l" t="t" r="r" b="b"/>
              <a:pathLst>
                <a:path w="183642" h="183642">
                  <a:moveTo>
                    <a:pt x="0" y="91821"/>
                  </a:moveTo>
                  <a:cubicBezTo>
                    <a:pt x="0" y="41148"/>
                    <a:pt x="41148" y="0"/>
                    <a:pt x="91821" y="0"/>
                  </a:cubicBezTo>
                  <a:cubicBezTo>
                    <a:pt x="142494" y="0"/>
                    <a:pt x="183642" y="41148"/>
                    <a:pt x="183642" y="91821"/>
                  </a:cubicBezTo>
                  <a:cubicBezTo>
                    <a:pt x="183642" y="142494"/>
                    <a:pt x="142494" y="183642"/>
                    <a:pt x="91821" y="183642"/>
                  </a:cubicBezTo>
                  <a:cubicBezTo>
                    <a:pt x="41148" y="183642"/>
                    <a:pt x="0" y="142494"/>
                    <a:pt x="0" y="91821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3" name="TextBox 53"/>
          <p:cNvSpPr txBox="1"/>
          <p:nvPr/>
        </p:nvSpPr>
        <p:spPr>
          <a:xfrm>
            <a:off x="9878463" y="8282283"/>
            <a:ext cx="2676820" cy="31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Saving Model &amp; 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6957" y="772563"/>
            <a:ext cx="9398051" cy="59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Problem Statement: Predicting Customer Churn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42195" y="1641719"/>
            <a:ext cx="10145611" cy="1833115"/>
            <a:chOff x="0" y="0"/>
            <a:chExt cx="13527481" cy="244415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3514832" cy="2431415"/>
            </a:xfrm>
            <a:custGeom>
              <a:avLst/>
              <a:gdLst/>
              <a:ahLst/>
              <a:cxnLst/>
              <a:rect l="l" t="t" r="r" b="b"/>
              <a:pathLst>
                <a:path w="13514832" h="2431415">
                  <a:moveTo>
                    <a:pt x="0" y="103505"/>
                  </a:moveTo>
                  <a:cubicBezTo>
                    <a:pt x="0" y="46355"/>
                    <a:pt x="46609" y="0"/>
                    <a:pt x="104013" y="0"/>
                  </a:cubicBezTo>
                  <a:lnTo>
                    <a:pt x="13410819" y="0"/>
                  </a:lnTo>
                  <a:cubicBezTo>
                    <a:pt x="13468223" y="0"/>
                    <a:pt x="13514832" y="46355"/>
                    <a:pt x="13514832" y="103505"/>
                  </a:cubicBezTo>
                  <a:lnTo>
                    <a:pt x="13514832" y="2327910"/>
                  </a:lnTo>
                  <a:cubicBezTo>
                    <a:pt x="13514832" y="2385060"/>
                    <a:pt x="13468223" y="2431415"/>
                    <a:pt x="13410819" y="2431415"/>
                  </a:cubicBezTo>
                  <a:lnTo>
                    <a:pt x="104013" y="2431415"/>
                  </a:lnTo>
                  <a:cubicBezTo>
                    <a:pt x="46609" y="2431415"/>
                    <a:pt x="0" y="2385060"/>
                    <a:pt x="0" y="2327910"/>
                  </a:cubicBezTo>
                  <a:close/>
                </a:path>
              </a:pathLst>
            </a:custGeom>
            <a:solidFill>
              <a:srgbClr val="EBE2E0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3527532" cy="2444115"/>
            </a:xfrm>
            <a:custGeom>
              <a:avLst/>
              <a:gdLst/>
              <a:ahLst/>
              <a:cxnLst/>
              <a:rect l="l" t="t" r="r" b="b"/>
              <a:pathLst>
                <a:path w="13527532" h="2444115">
                  <a:moveTo>
                    <a:pt x="0" y="109855"/>
                  </a:moveTo>
                  <a:cubicBezTo>
                    <a:pt x="0" y="49149"/>
                    <a:pt x="49403" y="0"/>
                    <a:pt x="110363" y="0"/>
                  </a:cubicBezTo>
                  <a:lnTo>
                    <a:pt x="13417169" y="0"/>
                  </a:lnTo>
                  <a:lnTo>
                    <a:pt x="13417169" y="6350"/>
                  </a:lnTo>
                  <a:lnTo>
                    <a:pt x="13417169" y="0"/>
                  </a:lnTo>
                  <a:cubicBezTo>
                    <a:pt x="13478129" y="0"/>
                    <a:pt x="13527532" y="49149"/>
                    <a:pt x="13527532" y="109855"/>
                  </a:cubicBezTo>
                  <a:lnTo>
                    <a:pt x="13521182" y="109855"/>
                  </a:lnTo>
                  <a:lnTo>
                    <a:pt x="13527532" y="109855"/>
                  </a:lnTo>
                  <a:lnTo>
                    <a:pt x="13527532" y="2334260"/>
                  </a:lnTo>
                  <a:lnTo>
                    <a:pt x="13521182" y="2334260"/>
                  </a:lnTo>
                  <a:lnTo>
                    <a:pt x="13527532" y="2334260"/>
                  </a:lnTo>
                  <a:cubicBezTo>
                    <a:pt x="13527532" y="2394966"/>
                    <a:pt x="13478129" y="2444115"/>
                    <a:pt x="13417169" y="2444115"/>
                  </a:cubicBezTo>
                  <a:lnTo>
                    <a:pt x="13417169" y="2437765"/>
                  </a:lnTo>
                  <a:lnTo>
                    <a:pt x="13417169" y="2444115"/>
                  </a:lnTo>
                  <a:lnTo>
                    <a:pt x="110363" y="2444115"/>
                  </a:lnTo>
                  <a:lnTo>
                    <a:pt x="110363" y="2437765"/>
                  </a:lnTo>
                  <a:lnTo>
                    <a:pt x="110363" y="2444115"/>
                  </a:lnTo>
                  <a:cubicBezTo>
                    <a:pt x="49403" y="2444115"/>
                    <a:pt x="0" y="2394966"/>
                    <a:pt x="0" y="2334260"/>
                  </a:cubicBezTo>
                  <a:lnTo>
                    <a:pt x="0" y="109855"/>
                  </a:lnTo>
                  <a:lnTo>
                    <a:pt x="6350" y="109855"/>
                  </a:lnTo>
                  <a:lnTo>
                    <a:pt x="0" y="109855"/>
                  </a:lnTo>
                  <a:moveTo>
                    <a:pt x="12700" y="109855"/>
                  </a:moveTo>
                  <a:lnTo>
                    <a:pt x="12700" y="2334260"/>
                  </a:lnTo>
                  <a:lnTo>
                    <a:pt x="6350" y="2334260"/>
                  </a:lnTo>
                  <a:lnTo>
                    <a:pt x="12700" y="2334260"/>
                  </a:lnTo>
                  <a:cubicBezTo>
                    <a:pt x="12700" y="2387854"/>
                    <a:pt x="56388" y="2431415"/>
                    <a:pt x="110363" y="2431415"/>
                  </a:cubicBezTo>
                  <a:lnTo>
                    <a:pt x="13417169" y="2431415"/>
                  </a:lnTo>
                  <a:cubicBezTo>
                    <a:pt x="13471144" y="2431415"/>
                    <a:pt x="13514832" y="2387854"/>
                    <a:pt x="13514832" y="2334260"/>
                  </a:cubicBezTo>
                  <a:lnTo>
                    <a:pt x="13514832" y="109855"/>
                  </a:lnTo>
                  <a:cubicBezTo>
                    <a:pt x="13514832" y="56261"/>
                    <a:pt x="13471144" y="12700"/>
                    <a:pt x="13417169" y="12700"/>
                  </a:cubicBezTo>
                  <a:lnTo>
                    <a:pt x="110363" y="12700"/>
                  </a:lnTo>
                  <a:lnTo>
                    <a:pt x="110363" y="6350"/>
                  </a:lnTo>
                  <a:lnTo>
                    <a:pt x="110363" y="12700"/>
                  </a:lnTo>
                  <a:cubicBezTo>
                    <a:pt x="56388" y="12700"/>
                    <a:pt x="12700" y="56261"/>
                    <a:pt x="12700" y="109855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841324" y="1840859"/>
            <a:ext cx="554536" cy="554536"/>
            <a:chOff x="0" y="0"/>
            <a:chExt cx="739381" cy="7393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9394" cy="739394"/>
            </a:xfrm>
            <a:custGeom>
              <a:avLst/>
              <a:gdLst/>
              <a:ahLst/>
              <a:cxnLst/>
              <a:rect l="l" t="t" r="r" b="b"/>
              <a:pathLst>
                <a:path w="739394" h="739394">
                  <a:moveTo>
                    <a:pt x="0" y="369697"/>
                  </a:moveTo>
                  <a:cubicBezTo>
                    <a:pt x="0" y="165481"/>
                    <a:pt x="165481" y="0"/>
                    <a:pt x="369697" y="0"/>
                  </a:cubicBezTo>
                  <a:cubicBezTo>
                    <a:pt x="573913" y="0"/>
                    <a:pt x="739394" y="165481"/>
                    <a:pt x="739394" y="369697"/>
                  </a:cubicBezTo>
                  <a:cubicBezTo>
                    <a:pt x="739394" y="573913"/>
                    <a:pt x="573913" y="739394"/>
                    <a:pt x="369697" y="739394"/>
                  </a:cubicBezTo>
                  <a:cubicBezTo>
                    <a:pt x="165481" y="739394"/>
                    <a:pt x="0" y="573913"/>
                    <a:pt x="0" y="369697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 descr="preencoded.png"/>
          <p:cNvSpPr/>
          <p:nvPr/>
        </p:nvSpPr>
        <p:spPr>
          <a:xfrm>
            <a:off x="993877" y="1993402"/>
            <a:ext cx="249441" cy="249441"/>
          </a:xfrm>
          <a:custGeom>
            <a:avLst/>
            <a:gdLst/>
            <a:ahLst/>
            <a:cxnLst/>
            <a:rect l="l" t="t" r="r" b="b"/>
            <a:pathLst>
              <a:path w="249441" h="249441">
                <a:moveTo>
                  <a:pt x="0" y="0"/>
                </a:moveTo>
                <a:lnTo>
                  <a:pt x="249440" y="0"/>
                </a:lnTo>
                <a:lnTo>
                  <a:pt x="249440" y="249440"/>
                </a:lnTo>
                <a:lnTo>
                  <a:pt x="0" y="249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1324" y="2561187"/>
            <a:ext cx="2310851" cy="30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Retain Customers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1324" y="2922832"/>
            <a:ext cx="9747352" cy="35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Keep customers happy to prevent them from stopping service usage.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42195" y="3650161"/>
            <a:ext cx="10145611" cy="1833115"/>
            <a:chOff x="0" y="0"/>
            <a:chExt cx="13527481" cy="244415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13514832" cy="2431415"/>
            </a:xfrm>
            <a:custGeom>
              <a:avLst/>
              <a:gdLst/>
              <a:ahLst/>
              <a:cxnLst/>
              <a:rect l="l" t="t" r="r" b="b"/>
              <a:pathLst>
                <a:path w="13514832" h="2431415">
                  <a:moveTo>
                    <a:pt x="0" y="103505"/>
                  </a:moveTo>
                  <a:cubicBezTo>
                    <a:pt x="0" y="46355"/>
                    <a:pt x="46609" y="0"/>
                    <a:pt x="104013" y="0"/>
                  </a:cubicBezTo>
                  <a:lnTo>
                    <a:pt x="13410819" y="0"/>
                  </a:lnTo>
                  <a:cubicBezTo>
                    <a:pt x="13468223" y="0"/>
                    <a:pt x="13514832" y="46355"/>
                    <a:pt x="13514832" y="103505"/>
                  </a:cubicBezTo>
                  <a:lnTo>
                    <a:pt x="13514832" y="2327910"/>
                  </a:lnTo>
                  <a:cubicBezTo>
                    <a:pt x="13514832" y="2385060"/>
                    <a:pt x="13468223" y="2431415"/>
                    <a:pt x="13410819" y="2431415"/>
                  </a:cubicBezTo>
                  <a:lnTo>
                    <a:pt x="104013" y="2431415"/>
                  </a:lnTo>
                  <a:cubicBezTo>
                    <a:pt x="46609" y="2431415"/>
                    <a:pt x="0" y="2385060"/>
                    <a:pt x="0" y="2327910"/>
                  </a:cubicBezTo>
                  <a:close/>
                </a:path>
              </a:pathLst>
            </a:custGeom>
            <a:solidFill>
              <a:srgbClr val="EBE2E0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3527532" cy="2444115"/>
            </a:xfrm>
            <a:custGeom>
              <a:avLst/>
              <a:gdLst/>
              <a:ahLst/>
              <a:cxnLst/>
              <a:rect l="l" t="t" r="r" b="b"/>
              <a:pathLst>
                <a:path w="13527532" h="2444115">
                  <a:moveTo>
                    <a:pt x="0" y="109855"/>
                  </a:moveTo>
                  <a:cubicBezTo>
                    <a:pt x="0" y="49149"/>
                    <a:pt x="49403" y="0"/>
                    <a:pt x="110363" y="0"/>
                  </a:cubicBezTo>
                  <a:lnTo>
                    <a:pt x="13417169" y="0"/>
                  </a:lnTo>
                  <a:lnTo>
                    <a:pt x="13417169" y="6350"/>
                  </a:lnTo>
                  <a:lnTo>
                    <a:pt x="13417169" y="0"/>
                  </a:lnTo>
                  <a:cubicBezTo>
                    <a:pt x="13478129" y="0"/>
                    <a:pt x="13527532" y="49149"/>
                    <a:pt x="13527532" y="109855"/>
                  </a:cubicBezTo>
                  <a:lnTo>
                    <a:pt x="13521182" y="109855"/>
                  </a:lnTo>
                  <a:lnTo>
                    <a:pt x="13527532" y="109855"/>
                  </a:lnTo>
                  <a:lnTo>
                    <a:pt x="13527532" y="2334260"/>
                  </a:lnTo>
                  <a:lnTo>
                    <a:pt x="13521182" y="2334260"/>
                  </a:lnTo>
                  <a:lnTo>
                    <a:pt x="13527532" y="2334260"/>
                  </a:lnTo>
                  <a:cubicBezTo>
                    <a:pt x="13527532" y="2394966"/>
                    <a:pt x="13478129" y="2444115"/>
                    <a:pt x="13417169" y="2444115"/>
                  </a:cubicBezTo>
                  <a:lnTo>
                    <a:pt x="13417169" y="2437765"/>
                  </a:lnTo>
                  <a:lnTo>
                    <a:pt x="13417169" y="2444115"/>
                  </a:lnTo>
                  <a:lnTo>
                    <a:pt x="110363" y="2444115"/>
                  </a:lnTo>
                  <a:lnTo>
                    <a:pt x="110363" y="2437765"/>
                  </a:lnTo>
                  <a:lnTo>
                    <a:pt x="110363" y="2444115"/>
                  </a:lnTo>
                  <a:cubicBezTo>
                    <a:pt x="49403" y="2444115"/>
                    <a:pt x="0" y="2394966"/>
                    <a:pt x="0" y="2334260"/>
                  </a:cubicBezTo>
                  <a:lnTo>
                    <a:pt x="0" y="109855"/>
                  </a:lnTo>
                  <a:lnTo>
                    <a:pt x="6350" y="109855"/>
                  </a:lnTo>
                  <a:lnTo>
                    <a:pt x="0" y="109855"/>
                  </a:lnTo>
                  <a:moveTo>
                    <a:pt x="12700" y="109855"/>
                  </a:moveTo>
                  <a:lnTo>
                    <a:pt x="12700" y="2334260"/>
                  </a:lnTo>
                  <a:lnTo>
                    <a:pt x="6350" y="2334260"/>
                  </a:lnTo>
                  <a:lnTo>
                    <a:pt x="12700" y="2334260"/>
                  </a:lnTo>
                  <a:cubicBezTo>
                    <a:pt x="12700" y="2387854"/>
                    <a:pt x="56388" y="2431415"/>
                    <a:pt x="110363" y="2431415"/>
                  </a:cubicBezTo>
                  <a:lnTo>
                    <a:pt x="13417169" y="2431415"/>
                  </a:lnTo>
                  <a:cubicBezTo>
                    <a:pt x="13471144" y="2431415"/>
                    <a:pt x="13514832" y="2387854"/>
                    <a:pt x="13514832" y="2334260"/>
                  </a:cubicBezTo>
                  <a:lnTo>
                    <a:pt x="13514832" y="109855"/>
                  </a:lnTo>
                  <a:cubicBezTo>
                    <a:pt x="13514832" y="56261"/>
                    <a:pt x="13471144" y="12700"/>
                    <a:pt x="13417169" y="12700"/>
                  </a:cubicBezTo>
                  <a:lnTo>
                    <a:pt x="110363" y="12700"/>
                  </a:lnTo>
                  <a:lnTo>
                    <a:pt x="110363" y="6350"/>
                  </a:lnTo>
                  <a:lnTo>
                    <a:pt x="110363" y="12700"/>
                  </a:lnTo>
                  <a:cubicBezTo>
                    <a:pt x="56388" y="12700"/>
                    <a:pt x="12700" y="56261"/>
                    <a:pt x="12700" y="109855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841324" y="3849291"/>
            <a:ext cx="554536" cy="554536"/>
            <a:chOff x="0" y="0"/>
            <a:chExt cx="739381" cy="7393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39394" cy="739394"/>
            </a:xfrm>
            <a:custGeom>
              <a:avLst/>
              <a:gdLst/>
              <a:ahLst/>
              <a:cxnLst/>
              <a:rect l="l" t="t" r="r" b="b"/>
              <a:pathLst>
                <a:path w="739394" h="739394">
                  <a:moveTo>
                    <a:pt x="0" y="369697"/>
                  </a:moveTo>
                  <a:cubicBezTo>
                    <a:pt x="0" y="165481"/>
                    <a:pt x="165481" y="0"/>
                    <a:pt x="369697" y="0"/>
                  </a:cubicBezTo>
                  <a:cubicBezTo>
                    <a:pt x="573913" y="0"/>
                    <a:pt x="739394" y="165481"/>
                    <a:pt x="739394" y="369697"/>
                  </a:cubicBezTo>
                  <a:cubicBezTo>
                    <a:pt x="739394" y="573913"/>
                    <a:pt x="573913" y="739394"/>
                    <a:pt x="369697" y="739394"/>
                  </a:cubicBezTo>
                  <a:cubicBezTo>
                    <a:pt x="165481" y="739394"/>
                    <a:pt x="0" y="573913"/>
                    <a:pt x="0" y="369697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993877" y="4001843"/>
            <a:ext cx="249441" cy="249441"/>
          </a:xfrm>
          <a:custGeom>
            <a:avLst/>
            <a:gdLst/>
            <a:ahLst/>
            <a:cxnLst/>
            <a:rect l="l" t="t" r="r" b="b"/>
            <a:pathLst>
              <a:path w="249441" h="249441">
                <a:moveTo>
                  <a:pt x="0" y="0"/>
                </a:moveTo>
                <a:lnTo>
                  <a:pt x="249440" y="0"/>
                </a:lnTo>
                <a:lnTo>
                  <a:pt x="249440" y="249441"/>
                </a:lnTo>
                <a:lnTo>
                  <a:pt x="0" y="249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703" r="-3700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841324" y="4569619"/>
            <a:ext cx="2310851" cy="30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Mitigate Revenue Loss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1324" y="4931273"/>
            <a:ext cx="9747352" cy="35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Churn leads to lost revenue and decreased customer base.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42195" y="5658593"/>
            <a:ext cx="10145611" cy="1833115"/>
            <a:chOff x="0" y="0"/>
            <a:chExt cx="13527481" cy="2444153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13514832" cy="2431415"/>
            </a:xfrm>
            <a:custGeom>
              <a:avLst/>
              <a:gdLst/>
              <a:ahLst/>
              <a:cxnLst/>
              <a:rect l="l" t="t" r="r" b="b"/>
              <a:pathLst>
                <a:path w="13514832" h="2431415">
                  <a:moveTo>
                    <a:pt x="0" y="103505"/>
                  </a:moveTo>
                  <a:cubicBezTo>
                    <a:pt x="0" y="46355"/>
                    <a:pt x="46609" y="0"/>
                    <a:pt x="104013" y="0"/>
                  </a:cubicBezTo>
                  <a:lnTo>
                    <a:pt x="13410819" y="0"/>
                  </a:lnTo>
                  <a:cubicBezTo>
                    <a:pt x="13468223" y="0"/>
                    <a:pt x="13514832" y="46355"/>
                    <a:pt x="13514832" y="103505"/>
                  </a:cubicBezTo>
                  <a:lnTo>
                    <a:pt x="13514832" y="2327910"/>
                  </a:lnTo>
                  <a:cubicBezTo>
                    <a:pt x="13514832" y="2385060"/>
                    <a:pt x="13468223" y="2431415"/>
                    <a:pt x="13410819" y="2431415"/>
                  </a:cubicBezTo>
                  <a:lnTo>
                    <a:pt x="104013" y="2431415"/>
                  </a:lnTo>
                  <a:cubicBezTo>
                    <a:pt x="46609" y="2431415"/>
                    <a:pt x="0" y="2385060"/>
                    <a:pt x="0" y="2327910"/>
                  </a:cubicBezTo>
                  <a:close/>
                </a:path>
              </a:pathLst>
            </a:custGeom>
            <a:solidFill>
              <a:srgbClr val="EBE2E0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3527532" cy="2444115"/>
            </a:xfrm>
            <a:custGeom>
              <a:avLst/>
              <a:gdLst/>
              <a:ahLst/>
              <a:cxnLst/>
              <a:rect l="l" t="t" r="r" b="b"/>
              <a:pathLst>
                <a:path w="13527532" h="2444115">
                  <a:moveTo>
                    <a:pt x="0" y="109855"/>
                  </a:moveTo>
                  <a:cubicBezTo>
                    <a:pt x="0" y="49149"/>
                    <a:pt x="49403" y="0"/>
                    <a:pt x="110363" y="0"/>
                  </a:cubicBezTo>
                  <a:lnTo>
                    <a:pt x="13417169" y="0"/>
                  </a:lnTo>
                  <a:lnTo>
                    <a:pt x="13417169" y="6350"/>
                  </a:lnTo>
                  <a:lnTo>
                    <a:pt x="13417169" y="0"/>
                  </a:lnTo>
                  <a:cubicBezTo>
                    <a:pt x="13478129" y="0"/>
                    <a:pt x="13527532" y="49149"/>
                    <a:pt x="13527532" y="109855"/>
                  </a:cubicBezTo>
                  <a:lnTo>
                    <a:pt x="13521182" y="109855"/>
                  </a:lnTo>
                  <a:lnTo>
                    <a:pt x="13527532" y="109855"/>
                  </a:lnTo>
                  <a:lnTo>
                    <a:pt x="13527532" y="2334260"/>
                  </a:lnTo>
                  <a:lnTo>
                    <a:pt x="13521182" y="2334260"/>
                  </a:lnTo>
                  <a:lnTo>
                    <a:pt x="13527532" y="2334260"/>
                  </a:lnTo>
                  <a:cubicBezTo>
                    <a:pt x="13527532" y="2394966"/>
                    <a:pt x="13478129" y="2444115"/>
                    <a:pt x="13417169" y="2444115"/>
                  </a:cubicBezTo>
                  <a:lnTo>
                    <a:pt x="13417169" y="2437765"/>
                  </a:lnTo>
                  <a:lnTo>
                    <a:pt x="13417169" y="2444115"/>
                  </a:lnTo>
                  <a:lnTo>
                    <a:pt x="110363" y="2444115"/>
                  </a:lnTo>
                  <a:lnTo>
                    <a:pt x="110363" y="2437765"/>
                  </a:lnTo>
                  <a:lnTo>
                    <a:pt x="110363" y="2444115"/>
                  </a:lnTo>
                  <a:cubicBezTo>
                    <a:pt x="49403" y="2444115"/>
                    <a:pt x="0" y="2394966"/>
                    <a:pt x="0" y="2334260"/>
                  </a:cubicBezTo>
                  <a:lnTo>
                    <a:pt x="0" y="109855"/>
                  </a:lnTo>
                  <a:lnTo>
                    <a:pt x="6350" y="109855"/>
                  </a:lnTo>
                  <a:lnTo>
                    <a:pt x="0" y="109855"/>
                  </a:lnTo>
                  <a:moveTo>
                    <a:pt x="12700" y="109855"/>
                  </a:moveTo>
                  <a:lnTo>
                    <a:pt x="12700" y="2334260"/>
                  </a:lnTo>
                  <a:lnTo>
                    <a:pt x="6350" y="2334260"/>
                  </a:lnTo>
                  <a:lnTo>
                    <a:pt x="12700" y="2334260"/>
                  </a:lnTo>
                  <a:cubicBezTo>
                    <a:pt x="12700" y="2387854"/>
                    <a:pt x="56388" y="2431415"/>
                    <a:pt x="110363" y="2431415"/>
                  </a:cubicBezTo>
                  <a:lnTo>
                    <a:pt x="13417169" y="2431415"/>
                  </a:lnTo>
                  <a:cubicBezTo>
                    <a:pt x="13471144" y="2431415"/>
                    <a:pt x="13514832" y="2387854"/>
                    <a:pt x="13514832" y="2334260"/>
                  </a:cubicBezTo>
                  <a:lnTo>
                    <a:pt x="13514832" y="109855"/>
                  </a:lnTo>
                  <a:cubicBezTo>
                    <a:pt x="13514832" y="56261"/>
                    <a:pt x="13471144" y="12700"/>
                    <a:pt x="13417169" y="12700"/>
                  </a:cubicBezTo>
                  <a:lnTo>
                    <a:pt x="110363" y="12700"/>
                  </a:lnTo>
                  <a:lnTo>
                    <a:pt x="110363" y="6350"/>
                  </a:lnTo>
                  <a:lnTo>
                    <a:pt x="110363" y="12700"/>
                  </a:lnTo>
                  <a:cubicBezTo>
                    <a:pt x="56388" y="12700"/>
                    <a:pt x="12700" y="56261"/>
                    <a:pt x="12700" y="109855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841324" y="5857723"/>
            <a:ext cx="554536" cy="554536"/>
            <a:chOff x="0" y="0"/>
            <a:chExt cx="739381" cy="73938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9394" cy="739394"/>
            </a:xfrm>
            <a:custGeom>
              <a:avLst/>
              <a:gdLst/>
              <a:ahLst/>
              <a:cxnLst/>
              <a:rect l="l" t="t" r="r" b="b"/>
              <a:pathLst>
                <a:path w="739394" h="739394">
                  <a:moveTo>
                    <a:pt x="0" y="369697"/>
                  </a:moveTo>
                  <a:cubicBezTo>
                    <a:pt x="0" y="165481"/>
                    <a:pt x="165481" y="0"/>
                    <a:pt x="369697" y="0"/>
                  </a:cubicBezTo>
                  <a:cubicBezTo>
                    <a:pt x="573913" y="0"/>
                    <a:pt x="739394" y="165481"/>
                    <a:pt x="739394" y="369697"/>
                  </a:cubicBezTo>
                  <a:cubicBezTo>
                    <a:pt x="739394" y="573913"/>
                    <a:pt x="573913" y="739394"/>
                    <a:pt x="369697" y="739394"/>
                  </a:cubicBezTo>
                  <a:cubicBezTo>
                    <a:pt x="165481" y="739394"/>
                    <a:pt x="0" y="573913"/>
                    <a:pt x="0" y="369697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Freeform 29" descr="preencoded.png"/>
          <p:cNvSpPr/>
          <p:nvPr/>
        </p:nvSpPr>
        <p:spPr>
          <a:xfrm>
            <a:off x="993877" y="6010275"/>
            <a:ext cx="249441" cy="249441"/>
          </a:xfrm>
          <a:custGeom>
            <a:avLst/>
            <a:gdLst/>
            <a:ahLst/>
            <a:cxnLst/>
            <a:rect l="l" t="t" r="r" b="b"/>
            <a:pathLst>
              <a:path w="249441" h="249441">
                <a:moveTo>
                  <a:pt x="0" y="0"/>
                </a:moveTo>
                <a:lnTo>
                  <a:pt x="249440" y="0"/>
                </a:lnTo>
                <a:lnTo>
                  <a:pt x="249440" y="249441"/>
                </a:lnTo>
                <a:lnTo>
                  <a:pt x="0" y="2494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51" b="-1848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841324" y="6578051"/>
            <a:ext cx="2310851" cy="30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Leverage ML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1324" y="6939705"/>
            <a:ext cx="9747352" cy="35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Build a model to predict churn based on behavior, demographics, and subscriptions.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642195" y="7667034"/>
            <a:ext cx="10145611" cy="1833115"/>
            <a:chOff x="0" y="0"/>
            <a:chExt cx="13527481" cy="2444153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13514832" cy="2431415"/>
            </a:xfrm>
            <a:custGeom>
              <a:avLst/>
              <a:gdLst/>
              <a:ahLst/>
              <a:cxnLst/>
              <a:rect l="l" t="t" r="r" b="b"/>
              <a:pathLst>
                <a:path w="13514832" h="2431415">
                  <a:moveTo>
                    <a:pt x="0" y="103505"/>
                  </a:moveTo>
                  <a:cubicBezTo>
                    <a:pt x="0" y="46355"/>
                    <a:pt x="46609" y="0"/>
                    <a:pt x="104013" y="0"/>
                  </a:cubicBezTo>
                  <a:lnTo>
                    <a:pt x="13410819" y="0"/>
                  </a:lnTo>
                  <a:cubicBezTo>
                    <a:pt x="13468223" y="0"/>
                    <a:pt x="13514832" y="46355"/>
                    <a:pt x="13514832" y="103505"/>
                  </a:cubicBezTo>
                  <a:lnTo>
                    <a:pt x="13514832" y="2327910"/>
                  </a:lnTo>
                  <a:cubicBezTo>
                    <a:pt x="13514832" y="2385060"/>
                    <a:pt x="13468223" y="2431415"/>
                    <a:pt x="13410819" y="2431415"/>
                  </a:cubicBezTo>
                  <a:lnTo>
                    <a:pt x="104013" y="2431415"/>
                  </a:lnTo>
                  <a:cubicBezTo>
                    <a:pt x="46609" y="2431415"/>
                    <a:pt x="0" y="2385060"/>
                    <a:pt x="0" y="2327910"/>
                  </a:cubicBezTo>
                  <a:close/>
                </a:path>
              </a:pathLst>
            </a:custGeom>
            <a:solidFill>
              <a:srgbClr val="EBE2E0"/>
            </a:solidFill>
            <a:ln w="12700">
              <a:solidFill>
                <a:srgbClr val="000000"/>
              </a:solidFill>
            </a:ln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3527532" cy="2444115"/>
            </a:xfrm>
            <a:custGeom>
              <a:avLst/>
              <a:gdLst/>
              <a:ahLst/>
              <a:cxnLst/>
              <a:rect l="l" t="t" r="r" b="b"/>
              <a:pathLst>
                <a:path w="13527532" h="2444115">
                  <a:moveTo>
                    <a:pt x="0" y="109855"/>
                  </a:moveTo>
                  <a:cubicBezTo>
                    <a:pt x="0" y="49149"/>
                    <a:pt x="49403" y="0"/>
                    <a:pt x="110363" y="0"/>
                  </a:cubicBezTo>
                  <a:lnTo>
                    <a:pt x="13417169" y="0"/>
                  </a:lnTo>
                  <a:lnTo>
                    <a:pt x="13417169" y="6350"/>
                  </a:lnTo>
                  <a:lnTo>
                    <a:pt x="13417169" y="0"/>
                  </a:lnTo>
                  <a:cubicBezTo>
                    <a:pt x="13478129" y="0"/>
                    <a:pt x="13527532" y="49149"/>
                    <a:pt x="13527532" y="109855"/>
                  </a:cubicBezTo>
                  <a:lnTo>
                    <a:pt x="13521182" y="109855"/>
                  </a:lnTo>
                  <a:lnTo>
                    <a:pt x="13527532" y="109855"/>
                  </a:lnTo>
                  <a:lnTo>
                    <a:pt x="13527532" y="2334260"/>
                  </a:lnTo>
                  <a:lnTo>
                    <a:pt x="13521182" y="2334260"/>
                  </a:lnTo>
                  <a:lnTo>
                    <a:pt x="13527532" y="2334260"/>
                  </a:lnTo>
                  <a:cubicBezTo>
                    <a:pt x="13527532" y="2394966"/>
                    <a:pt x="13478129" y="2444115"/>
                    <a:pt x="13417169" y="2444115"/>
                  </a:cubicBezTo>
                  <a:lnTo>
                    <a:pt x="13417169" y="2437765"/>
                  </a:lnTo>
                  <a:lnTo>
                    <a:pt x="13417169" y="2444115"/>
                  </a:lnTo>
                  <a:lnTo>
                    <a:pt x="110363" y="2444115"/>
                  </a:lnTo>
                  <a:lnTo>
                    <a:pt x="110363" y="2437765"/>
                  </a:lnTo>
                  <a:lnTo>
                    <a:pt x="110363" y="2444115"/>
                  </a:lnTo>
                  <a:cubicBezTo>
                    <a:pt x="49403" y="2444115"/>
                    <a:pt x="0" y="2394966"/>
                    <a:pt x="0" y="2334260"/>
                  </a:cubicBezTo>
                  <a:lnTo>
                    <a:pt x="0" y="109855"/>
                  </a:lnTo>
                  <a:lnTo>
                    <a:pt x="6350" y="109855"/>
                  </a:lnTo>
                  <a:lnTo>
                    <a:pt x="0" y="109855"/>
                  </a:lnTo>
                  <a:moveTo>
                    <a:pt x="12700" y="109855"/>
                  </a:moveTo>
                  <a:lnTo>
                    <a:pt x="12700" y="2334260"/>
                  </a:lnTo>
                  <a:lnTo>
                    <a:pt x="6350" y="2334260"/>
                  </a:lnTo>
                  <a:lnTo>
                    <a:pt x="12700" y="2334260"/>
                  </a:lnTo>
                  <a:cubicBezTo>
                    <a:pt x="12700" y="2387854"/>
                    <a:pt x="56388" y="2431415"/>
                    <a:pt x="110363" y="2431415"/>
                  </a:cubicBezTo>
                  <a:lnTo>
                    <a:pt x="13417169" y="2431415"/>
                  </a:lnTo>
                  <a:cubicBezTo>
                    <a:pt x="13471144" y="2431415"/>
                    <a:pt x="13514832" y="2387854"/>
                    <a:pt x="13514832" y="2334260"/>
                  </a:cubicBezTo>
                  <a:lnTo>
                    <a:pt x="13514832" y="109855"/>
                  </a:lnTo>
                  <a:cubicBezTo>
                    <a:pt x="13514832" y="56261"/>
                    <a:pt x="13471144" y="12700"/>
                    <a:pt x="13417169" y="12700"/>
                  </a:cubicBezTo>
                  <a:lnTo>
                    <a:pt x="110363" y="12700"/>
                  </a:lnTo>
                  <a:lnTo>
                    <a:pt x="110363" y="6350"/>
                  </a:lnTo>
                  <a:lnTo>
                    <a:pt x="110363" y="12700"/>
                  </a:lnTo>
                  <a:cubicBezTo>
                    <a:pt x="56388" y="12700"/>
                    <a:pt x="12700" y="56261"/>
                    <a:pt x="12700" y="109855"/>
                  </a:cubicBezTo>
                  <a:close/>
                </a:path>
              </a:pathLst>
            </a:custGeom>
            <a:solidFill>
              <a:srgbClr val="D1C8C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841324" y="7866164"/>
            <a:ext cx="554536" cy="554536"/>
            <a:chOff x="0" y="0"/>
            <a:chExt cx="739381" cy="73938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39394" cy="739394"/>
            </a:xfrm>
            <a:custGeom>
              <a:avLst/>
              <a:gdLst/>
              <a:ahLst/>
              <a:cxnLst/>
              <a:rect l="l" t="t" r="r" b="b"/>
              <a:pathLst>
                <a:path w="739394" h="739394">
                  <a:moveTo>
                    <a:pt x="0" y="369697"/>
                  </a:moveTo>
                  <a:cubicBezTo>
                    <a:pt x="0" y="165481"/>
                    <a:pt x="165481" y="0"/>
                    <a:pt x="369697" y="0"/>
                  </a:cubicBezTo>
                  <a:cubicBezTo>
                    <a:pt x="573913" y="0"/>
                    <a:pt x="739394" y="165481"/>
                    <a:pt x="739394" y="369697"/>
                  </a:cubicBezTo>
                  <a:cubicBezTo>
                    <a:pt x="739394" y="573913"/>
                    <a:pt x="573913" y="739394"/>
                    <a:pt x="369697" y="739394"/>
                  </a:cubicBezTo>
                  <a:cubicBezTo>
                    <a:pt x="165481" y="739394"/>
                    <a:pt x="0" y="573913"/>
                    <a:pt x="0" y="369697"/>
                  </a:cubicBez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7" name="Freeform 37" descr="preencoded.png"/>
          <p:cNvSpPr/>
          <p:nvPr/>
        </p:nvSpPr>
        <p:spPr>
          <a:xfrm>
            <a:off x="993877" y="8018707"/>
            <a:ext cx="249441" cy="249441"/>
          </a:xfrm>
          <a:custGeom>
            <a:avLst/>
            <a:gdLst/>
            <a:ahLst/>
            <a:cxnLst/>
            <a:rect l="l" t="t" r="r" b="b"/>
            <a:pathLst>
              <a:path w="249441" h="249441">
                <a:moveTo>
                  <a:pt x="0" y="0"/>
                </a:moveTo>
                <a:lnTo>
                  <a:pt x="249440" y="0"/>
                </a:lnTo>
                <a:lnTo>
                  <a:pt x="249440" y="249441"/>
                </a:lnTo>
                <a:lnTo>
                  <a:pt x="0" y="2494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841324" y="8586492"/>
            <a:ext cx="2310851" cy="30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Personalized Strategies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41324" y="8948147"/>
            <a:ext cx="9747352" cy="35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Target high-risk customers with tailored retention efforts.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71525" y="577606"/>
            <a:ext cx="10736018" cy="71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Client Benefits: Proactive Retention &amp; Growth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71525" y="1735779"/>
            <a:ext cx="551107" cy="551107"/>
          </a:xfrm>
          <a:custGeom>
            <a:avLst/>
            <a:gdLst/>
            <a:ahLst/>
            <a:cxnLst/>
            <a:rect l="l" t="t" r="r" b="b"/>
            <a:pathLst>
              <a:path w="551107" h="551107">
                <a:moveTo>
                  <a:pt x="0" y="0"/>
                </a:moveTo>
                <a:lnTo>
                  <a:pt x="551107" y="0"/>
                </a:lnTo>
                <a:lnTo>
                  <a:pt x="551107" y="551107"/>
                </a:lnTo>
                <a:lnTo>
                  <a:pt x="0" y="551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483" b="-948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1525" y="2543327"/>
            <a:ext cx="2755697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Proactive Retention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1525" y="2972391"/>
            <a:ext cx="8234658" cy="4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Identify churn risks early for targeted interventions.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281665" y="1735779"/>
            <a:ext cx="551107" cy="551107"/>
          </a:xfrm>
          <a:custGeom>
            <a:avLst/>
            <a:gdLst/>
            <a:ahLst/>
            <a:cxnLst/>
            <a:rect l="l" t="t" r="r" b="b"/>
            <a:pathLst>
              <a:path w="551107" h="551107">
                <a:moveTo>
                  <a:pt x="0" y="0"/>
                </a:moveTo>
                <a:lnTo>
                  <a:pt x="551107" y="0"/>
                </a:lnTo>
                <a:lnTo>
                  <a:pt x="551107" y="551107"/>
                </a:lnTo>
                <a:lnTo>
                  <a:pt x="0" y="551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62" b="-86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281665" y="2543327"/>
            <a:ext cx="2755697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Cost Savings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81665" y="2972391"/>
            <a:ext cx="8234810" cy="4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Efficient resource allocation, reduced acquisition costs.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71525" y="3832469"/>
            <a:ext cx="551107" cy="551107"/>
          </a:xfrm>
          <a:custGeom>
            <a:avLst/>
            <a:gdLst/>
            <a:ahLst/>
            <a:cxnLst/>
            <a:rect l="l" t="t" r="r" b="b"/>
            <a:pathLst>
              <a:path w="551107" h="551107">
                <a:moveTo>
                  <a:pt x="0" y="0"/>
                </a:moveTo>
                <a:lnTo>
                  <a:pt x="551107" y="0"/>
                </a:lnTo>
                <a:lnTo>
                  <a:pt x="551107" y="551107"/>
                </a:lnTo>
                <a:lnTo>
                  <a:pt x="0" y="551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172" r="-517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1525" y="4640018"/>
            <a:ext cx="2755697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Enhanced CX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525" y="5069091"/>
            <a:ext cx="8234658" cy="4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Personalized efforts improve satisfaction and loyalty.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281665" y="3832469"/>
            <a:ext cx="551107" cy="551107"/>
          </a:xfrm>
          <a:custGeom>
            <a:avLst/>
            <a:gdLst/>
            <a:ahLst/>
            <a:cxnLst/>
            <a:rect l="l" t="t" r="r" b="b"/>
            <a:pathLst>
              <a:path w="551107" h="551107">
                <a:moveTo>
                  <a:pt x="0" y="0"/>
                </a:moveTo>
                <a:lnTo>
                  <a:pt x="551107" y="0"/>
                </a:lnTo>
                <a:lnTo>
                  <a:pt x="551107" y="551107"/>
                </a:lnTo>
                <a:lnTo>
                  <a:pt x="0" y="551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862" b="-862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281665" y="4640018"/>
            <a:ext cx="2755697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Optimized Marketing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81665" y="5069091"/>
            <a:ext cx="8234810" cy="4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Tailored campaigns for specific customer segments.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771525" y="5929160"/>
            <a:ext cx="551107" cy="551107"/>
          </a:xfrm>
          <a:custGeom>
            <a:avLst/>
            <a:gdLst/>
            <a:ahLst/>
            <a:cxnLst/>
            <a:rect l="l" t="t" r="r" b="b"/>
            <a:pathLst>
              <a:path w="551107" h="551107">
                <a:moveTo>
                  <a:pt x="0" y="0"/>
                </a:moveTo>
                <a:lnTo>
                  <a:pt x="551107" y="0"/>
                </a:lnTo>
                <a:lnTo>
                  <a:pt x="551107" y="551107"/>
                </a:lnTo>
                <a:lnTo>
                  <a:pt x="0" y="551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71525" y="6736709"/>
            <a:ext cx="2755697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Business Insights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1525" y="7165772"/>
            <a:ext cx="8234658" cy="4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Understand churn factors to improve products/services.</a:t>
            </a:r>
          </a:p>
        </p:txBody>
      </p:sp>
      <p:sp>
        <p:nvSpPr>
          <p:cNvPr id="22" name="Freeform 22" descr="preencoded.png"/>
          <p:cNvSpPr/>
          <p:nvPr/>
        </p:nvSpPr>
        <p:spPr>
          <a:xfrm>
            <a:off x="9281665" y="5929160"/>
            <a:ext cx="551107" cy="551107"/>
          </a:xfrm>
          <a:custGeom>
            <a:avLst/>
            <a:gdLst/>
            <a:ahLst/>
            <a:cxnLst/>
            <a:rect l="l" t="t" r="r" b="b"/>
            <a:pathLst>
              <a:path w="551107" h="551107">
                <a:moveTo>
                  <a:pt x="0" y="0"/>
                </a:moveTo>
                <a:lnTo>
                  <a:pt x="551107" y="0"/>
                </a:lnTo>
                <a:lnTo>
                  <a:pt x="551107" y="551107"/>
                </a:lnTo>
                <a:lnTo>
                  <a:pt x="0" y="551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4310" b="-4310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281665" y="6736709"/>
            <a:ext cx="2755697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Competitive Edge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81665" y="7165772"/>
            <a:ext cx="8234810" cy="4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Differentiate through effective churn prediction.</a:t>
            </a:r>
          </a:p>
        </p:txBody>
      </p:sp>
      <p:sp>
        <p:nvSpPr>
          <p:cNvPr id="25" name="Freeform 25" descr="preencoded.png"/>
          <p:cNvSpPr/>
          <p:nvPr/>
        </p:nvSpPr>
        <p:spPr>
          <a:xfrm>
            <a:off x="771525" y="8025851"/>
            <a:ext cx="551107" cy="551107"/>
          </a:xfrm>
          <a:custGeom>
            <a:avLst/>
            <a:gdLst/>
            <a:ahLst/>
            <a:cxnLst/>
            <a:rect l="l" t="t" r="r" b="b"/>
            <a:pathLst>
              <a:path w="551107" h="551107">
                <a:moveTo>
                  <a:pt x="0" y="0"/>
                </a:moveTo>
                <a:lnTo>
                  <a:pt x="551107" y="0"/>
                </a:lnTo>
                <a:lnTo>
                  <a:pt x="551107" y="551107"/>
                </a:lnTo>
                <a:lnTo>
                  <a:pt x="0" y="5511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5172" r="-5172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71525" y="8833399"/>
            <a:ext cx="2755697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Revenue Growth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1525" y="9262472"/>
            <a:ext cx="8234658" cy="4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Higher retention leads to increased profitability.</a:t>
            </a:r>
          </a:p>
        </p:txBody>
      </p:sp>
      <p:sp>
        <p:nvSpPr>
          <p:cNvPr id="28" name="Freeform 28" descr="preencoded.png"/>
          <p:cNvSpPr/>
          <p:nvPr/>
        </p:nvSpPr>
        <p:spPr>
          <a:xfrm>
            <a:off x="9281665" y="8025851"/>
            <a:ext cx="551107" cy="551107"/>
          </a:xfrm>
          <a:custGeom>
            <a:avLst/>
            <a:gdLst/>
            <a:ahLst/>
            <a:cxnLst/>
            <a:rect l="l" t="t" r="r" b="b"/>
            <a:pathLst>
              <a:path w="551107" h="551107">
                <a:moveTo>
                  <a:pt x="0" y="0"/>
                </a:moveTo>
                <a:lnTo>
                  <a:pt x="551107" y="0"/>
                </a:lnTo>
                <a:lnTo>
                  <a:pt x="551107" y="551107"/>
                </a:lnTo>
                <a:lnTo>
                  <a:pt x="0" y="5511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1724" b="-1723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281665" y="8833399"/>
            <a:ext cx="2755697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Data-Driven Decisions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81665" y="9262472"/>
            <a:ext cx="8234810" cy="4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Informed choices based on historical customer data.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35043" y="888054"/>
            <a:ext cx="9675914" cy="160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Dataset Description &amp; Initial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35043" y="3099349"/>
            <a:ext cx="3132239" cy="41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Customer Information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35043" y="3674716"/>
            <a:ext cx="4532262" cy="4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CustomerID:</a:t>
            </a: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Unique identifier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5043" y="4163320"/>
            <a:ext cx="4532262" cy="4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Name:</a:t>
            </a: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Customer's name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35043" y="4651924"/>
            <a:ext cx="4532262" cy="4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Age:</a:t>
            </a: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Customer's 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35043" y="5140528"/>
            <a:ext cx="4532262" cy="4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Gender:</a:t>
            </a: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Male or Female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35043" y="5629123"/>
            <a:ext cx="4532262" cy="88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Location:</a:t>
            </a: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Houston, LA, Miami, Chicago, 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35043" y="6518672"/>
            <a:ext cx="4532262" cy="88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Subscription_Length_Months:</a:t>
            </a: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Months subscribed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35043" y="7408221"/>
            <a:ext cx="4532262" cy="4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Monthly_Bill:</a:t>
            </a: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Monthly bill amount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35043" y="7896816"/>
            <a:ext cx="4532262" cy="4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Total_Usage_GB:</a:t>
            </a: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Total data usage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35043" y="8385419"/>
            <a:ext cx="4532262" cy="88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4437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Churn:</a:t>
            </a: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Binary indicator (1=churn, 0=no churn)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88220" y="3099349"/>
            <a:ext cx="4313634" cy="41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Exploratory Data Analysis (EDA)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88220" y="3674716"/>
            <a:ext cx="4532262" cy="4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100,000 customers, 9 variables.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88220" y="4163320"/>
            <a:ext cx="4532262" cy="48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No missing values or duplicates.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88220" y="4651924"/>
            <a:ext cx="4532262" cy="1689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Descriptive statistics revealed insights into demographics, subscription, billing, usage, and churn.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88220" y="6343355"/>
            <a:ext cx="4532262" cy="88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Gender and Location distributions analyzed.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88220" y="7232894"/>
            <a:ext cx="4532262" cy="88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No significant outliers detected via box plots.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48328" y="921391"/>
            <a:ext cx="7451227" cy="88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Pre-processing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328" y="2262483"/>
            <a:ext cx="270872" cy="42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8328" y="2770737"/>
            <a:ext cx="8060236" cy="38100"/>
            <a:chOff x="0" y="0"/>
            <a:chExt cx="10746981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948328" y="2953788"/>
            <a:ext cx="3387328" cy="4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Feature Encoding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328" y="3492103"/>
            <a:ext cx="8060236" cy="50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One-Hot Encoding applied to 'Gender' and 'Location' variables.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9436" y="2262483"/>
            <a:ext cx="270872" cy="42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79436" y="2770737"/>
            <a:ext cx="8060236" cy="38100"/>
            <a:chOff x="0" y="0"/>
            <a:chExt cx="10746981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9279436" y="2953788"/>
            <a:ext cx="3387328" cy="4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Distribution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9436" y="3492103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Histograms and density plots confirmed numerical variables are approximately normally distributed.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328" y="4823670"/>
            <a:ext cx="270872" cy="42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8328" y="5331914"/>
            <a:ext cx="8060236" cy="38100"/>
            <a:chOff x="0" y="0"/>
            <a:chExt cx="10746981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948328" y="5514975"/>
            <a:ext cx="3387328" cy="4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Collinearity Check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8328" y="6053290"/>
            <a:ext cx="8060236" cy="50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Variance Inflation Factor (VIF) showed no high multicollinearity.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79436" y="4823670"/>
            <a:ext cx="270872" cy="42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79436" y="5331914"/>
            <a:ext cx="8060236" cy="38100"/>
            <a:chOff x="0" y="0"/>
            <a:chExt cx="10746981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9279436" y="5514975"/>
            <a:ext cx="3387328" cy="4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Splitting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9436" y="6053290"/>
            <a:ext cx="8060236" cy="50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Dataset divided into 70% training and 30% testing sets.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8328" y="6951316"/>
            <a:ext cx="270872" cy="42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48328" y="7459561"/>
            <a:ext cx="8060236" cy="38100"/>
            <a:chOff x="0" y="0"/>
            <a:chExt cx="10746981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948328" y="7642622"/>
            <a:ext cx="3387328" cy="4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Feature Scaling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8328" y="8180937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Min-Max Scaling applied to numerical variables like 'Age', 'Monthly_Bill', etc.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79436" y="6951316"/>
            <a:ext cx="270872" cy="42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06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79436" y="7459561"/>
            <a:ext cx="8060236" cy="38100"/>
            <a:chOff x="0" y="0"/>
            <a:chExt cx="10746981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35E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9279436" y="7642622"/>
            <a:ext cx="3387328" cy="4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Class Imbalance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79436" y="8180937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Churn variable found to be evenly distributed, no imbalance detected.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18267" y="683419"/>
            <a:ext cx="12689977" cy="85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Feature Selection: Random Forest Importance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8267" y="2248051"/>
            <a:ext cx="16451466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Random Forest Feature Importance ranked features by their contribution to the target variable, streamlining the model.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3505" y="2776385"/>
            <a:ext cx="16460991" cy="6808889"/>
            <a:chOff x="0" y="0"/>
            <a:chExt cx="21947988" cy="9078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948012" cy="9078468"/>
            </a:xfrm>
            <a:custGeom>
              <a:avLst/>
              <a:gdLst/>
              <a:ahLst/>
              <a:cxnLst/>
              <a:rect l="l" t="t" r="r" b="b"/>
              <a:pathLst>
                <a:path w="21948012" h="9078468">
                  <a:moveTo>
                    <a:pt x="0" y="153289"/>
                  </a:moveTo>
                  <a:cubicBezTo>
                    <a:pt x="0" y="68580"/>
                    <a:pt x="68707" y="0"/>
                    <a:pt x="153416" y="0"/>
                  </a:cubicBezTo>
                  <a:lnTo>
                    <a:pt x="21794597" y="0"/>
                  </a:lnTo>
                  <a:lnTo>
                    <a:pt x="21794597" y="6350"/>
                  </a:lnTo>
                  <a:lnTo>
                    <a:pt x="21794597" y="0"/>
                  </a:lnTo>
                  <a:cubicBezTo>
                    <a:pt x="21879306" y="0"/>
                    <a:pt x="21948012" y="68580"/>
                    <a:pt x="21948012" y="153289"/>
                  </a:cubicBezTo>
                  <a:lnTo>
                    <a:pt x="21941662" y="153289"/>
                  </a:lnTo>
                  <a:lnTo>
                    <a:pt x="21948012" y="153289"/>
                  </a:lnTo>
                  <a:lnTo>
                    <a:pt x="21948012" y="8925179"/>
                  </a:lnTo>
                  <a:lnTo>
                    <a:pt x="21941662" y="8925179"/>
                  </a:lnTo>
                  <a:lnTo>
                    <a:pt x="21948012" y="8925179"/>
                  </a:lnTo>
                  <a:cubicBezTo>
                    <a:pt x="21948012" y="9009888"/>
                    <a:pt x="21879306" y="9078468"/>
                    <a:pt x="21794597" y="9078468"/>
                  </a:cubicBezTo>
                  <a:lnTo>
                    <a:pt x="21794597" y="9072118"/>
                  </a:lnTo>
                  <a:lnTo>
                    <a:pt x="21794597" y="9078468"/>
                  </a:lnTo>
                  <a:lnTo>
                    <a:pt x="153416" y="9078468"/>
                  </a:lnTo>
                  <a:lnTo>
                    <a:pt x="153416" y="9072118"/>
                  </a:lnTo>
                  <a:lnTo>
                    <a:pt x="153416" y="9078468"/>
                  </a:lnTo>
                  <a:cubicBezTo>
                    <a:pt x="68707" y="9078468"/>
                    <a:pt x="0" y="9009888"/>
                    <a:pt x="0" y="8925179"/>
                  </a:cubicBezTo>
                  <a:lnTo>
                    <a:pt x="0" y="153289"/>
                  </a:lnTo>
                  <a:lnTo>
                    <a:pt x="6350" y="153289"/>
                  </a:lnTo>
                  <a:lnTo>
                    <a:pt x="0" y="153289"/>
                  </a:lnTo>
                  <a:moveTo>
                    <a:pt x="12700" y="153289"/>
                  </a:moveTo>
                  <a:lnTo>
                    <a:pt x="12700" y="8925179"/>
                  </a:lnTo>
                  <a:lnTo>
                    <a:pt x="6350" y="8925179"/>
                  </a:lnTo>
                  <a:lnTo>
                    <a:pt x="12700" y="8925179"/>
                  </a:lnTo>
                  <a:cubicBezTo>
                    <a:pt x="12700" y="9002776"/>
                    <a:pt x="75692" y="9065768"/>
                    <a:pt x="153416" y="9065768"/>
                  </a:cubicBezTo>
                  <a:lnTo>
                    <a:pt x="21794597" y="9065768"/>
                  </a:lnTo>
                  <a:cubicBezTo>
                    <a:pt x="21872321" y="9065768"/>
                    <a:pt x="21935312" y="9002776"/>
                    <a:pt x="21935312" y="8925179"/>
                  </a:cubicBezTo>
                  <a:lnTo>
                    <a:pt x="21935312" y="153289"/>
                  </a:lnTo>
                  <a:cubicBezTo>
                    <a:pt x="21935312" y="75692"/>
                    <a:pt x="21872321" y="12700"/>
                    <a:pt x="21794597" y="12700"/>
                  </a:cubicBezTo>
                  <a:lnTo>
                    <a:pt x="153416" y="12700"/>
                  </a:lnTo>
                  <a:lnTo>
                    <a:pt x="153416" y="6350"/>
                  </a:lnTo>
                  <a:lnTo>
                    <a:pt x="153416" y="12700"/>
                  </a:lnTo>
                  <a:cubicBezTo>
                    <a:pt x="75692" y="12700"/>
                    <a:pt x="12700" y="75692"/>
                    <a:pt x="12700" y="153289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27792" y="2790673"/>
            <a:ext cx="16432416" cy="753370"/>
            <a:chOff x="0" y="0"/>
            <a:chExt cx="21909888" cy="10044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909912" cy="1004443"/>
            </a:xfrm>
            <a:custGeom>
              <a:avLst/>
              <a:gdLst/>
              <a:ahLst/>
              <a:cxnLst/>
              <a:rect l="l" t="t" r="r" b="b"/>
              <a:pathLst>
                <a:path w="21909912" h="1004443">
                  <a:moveTo>
                    <a:pt x="0" y="0"/>
                  </a:moveTo>
                  <a:lnTo>
                    <a:pt x="21909912" y="0"/>
                  </a:lnTo>
                  <a:lnTo>
                    <a:pt x="21909912" y="1004443"/>
                  </a:lnTo>
                  <a:lnTo>
                    <a:pt x="0" y="100444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190177" y="2890837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Monthly_Bill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1148" y="2890837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0.316383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7792" y="3544043"/>
            <a:ext cx="16432416" cy="753370"/>
            <a:chOff x="0" y="0"/>
            <a:chExt cx="21909888" cy="10044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909912" cy="1004443"/>
            </a:xfrm>
            <a:custGeom>
              <a:avLst/>
              <a:gdLst/>
              <a:ahLst/>
              <a:cxnLst/>
              <a:rect l="l" t="t" r="r" b="b"/>
              <a:pathLst>
                <a:path w="21909912" h="1004443">
                  <a:moveTo>
                    <a:pt x="0" y="0"/>
                  </a:moveTo>
                  <a:lnTo>
                    <a:pt x="21909912" y="0"/>
                  </a:lnTo>
                  <a:lnTo>
                    <a:pt x="21909912" y="1004443"/>
                  </a:lnTo>
                  <a:lnTo>
                    <a:pt x="0" y="1004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190177" y="3644208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Total_Usage_GB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11148" y="3644208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0.290353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7792" y="4297413"/>
            <a:ext cx="16432416" cy="753370"/>
            <a:chOff x="0" y="0"/>
            <a:chExt cx="21909888" cy="100449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909912" cy="1004443"/>
            </a:xfrm>
            <a:custGeom>
              <a:avLst/>
              <a:gdLst/>
              <a:ahLst/>
              <a:cxnLst/>
              <a:rect l="l" t="t" r="r" b="b"/>
              <a:pathLst>
                <a:path w="21909912" h="1004443">
                  <a:moveTo>
                    <a:pt x="0" y="0"/>
                  </a:moveTo>
                  <a:lnTo>
                    <a:pt x="21909912" y="0"/>
                  </a:lnTo>
                  <a:lnTo>
                    <a:pt x="21909912" y="1004443"/>
                  </a:lnTo>
                  <a:lnTo>
                    <a:pt x="0" y="100444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190177" y="4397578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11148" y="4397578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0.194396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7792" y="5050784"/>
            <a:ext cx="16432416" cy="753370"/>
            <a:chOff x="0" y="0"/>
            <a:chExt cx="21909888" cy="10044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909912" cy="1004443"/>
            </a:xfrm>
            <a:custGeom>
              <a:avLst/>
              <a:gdLst/>
              <a:ahLst/>
              <a:cxnLst/>
              <a:rect l="l" t="t" r="r" b="b"/>
              <a:pathLst>
                <a:path w="21909912" h="1004443">
                  <a:moveTo>
                    <a:pt x="0" y="0"/>
                  </a:moveTo>
                  <a:lnTo>
                    <a:pt x="21909912" y="0"/>
                  </a:lnTo>
                  <a:lnTo>
                    <a:pt x="21909912" y="1004443"/>
                  </a:lnTo>
                  <a:lnTo>
                    <a:pt x="0" y="1004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90177" y="5150939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Subscription_Length_Months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11148" y="5150939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0.142624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27792" y="5804144"/>
            <a:ext cx="16432416" cy="753370"/>
            <a:chOff x="0" y="0"/>
            <a:chExt cx="21909888" cy="10044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909912" cy="1004443"/>
            </a:xfrm>
            <a:custGeom>
              <a:avLst/>
              <a:gdLst/>
              <a:ahLst/>
              <a:cxnLst/>
              <a:rect l="l" t="t" r="r" b="b"/>
              <a:pathLst>
                <a:path w="21909912" h="1004443">
                  <a:moveTo>
                    <a:pt x="0" y="0"/>
                  </a:moveTo>
                  <a:lnTo>
                    <a:pt x="21909912" y="0"/>
                  </a:lnTo>
                  <a:lnTo>
                    <a:pt x="21909912" y="1004443"/>
                  </a:lnTo>
                  <a:lnTo>
                    <a:pt x="0" y="100444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1190177" y="5904309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Gender_Male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11148" y="5904309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0.016683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27792" y="6557515"/>
            <a:ext cx="16432416" cy="753370"/>
            <a:chOff x="0" y="0"/>
            <a:chExt cx="21909888" cy="100449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909912" cy="1004443"/>
            </a:xfrm>
            <a:custGeom>
              <a:avLst/>
              <a:gdLst/>
              <a:ahLst/>
              <a:cxnLst/>
              <a:rect l="l" t="t" r="r" b="b"/>
              <a:pathLst>
                <a:path w="21909912" h="1004443">
                  <a:moveTo>
                    <a:pt x="0" y="0"/>
                  </a:moveTo>
                  <a:lnTo>
                    <a:pt x="21909912" y="0"/>
                  </a:lnTo>
                  <a:lnTo>
                    <a:pt x="21909912" y="1004443"/>
                  </a:lnTo>
                  <a:lnTo>
                    <a:pt x="0" y="1004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1190177" y="6657680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Location_Los Angeles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11148" y="6657680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0.010595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27792" y="7310885"/>
            <a:ext cx="16432416" cy="753370"/>
            <a:chOff x="0" y="0"/>
            <a:chExt cx="21909888" cy="100449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909912" cy="1004443"/>
            </a:xfrm>
            <a:custGeom>
              <a:avLst/>
              <a:gdLst/>
              <a:ahLst/>
              <a:cxnLst/>
              <a:rect l="l" t="t" r="r" b="b"/>
              <a:pathLst>
                <a:path w="21909912" h="1004443">
                  <a:moveTo>
                    <a:pt x="0" y="0"/>
                  </a:moveTo>
                  <a:lnTo>
                    <a:pt x="21909912" y="0"/>
                  </a:lnTo>
                  <a:lnTo>
                    <a:pt x="21909912" y="1004443"/>
                  </a:lnTo>
                  <a:lnTo>
                    <a:pt x="0" y="100444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1190177" y="7411041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Location_Houston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11148" y="7411041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0.010007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27792" y="8064256"/>
            <a:ext cx="16432416" cy="753370"/>
            <a:chOff x="0" y="0"/>
            <a:chExt cx="21909888" cy="100449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909912" cy="1004443"/>
            </a:xfrm>
            <a:custGeom>
              <a:avLst/>
              <a:gdLst/>
              <a:ahLst/>
              <a:cxnLst/>
              <a:rect l="l" t="t" r="r" b="b"/>
              <a:pathLst>
                <a:path w="21909912" h="1004443">
                  <a:moveTo>
                    <a:pt x="0" y="0"/>
                  </a:moveTo>
                  <a:lnTo>
                    <a:pt x="21909912" y="0"/>
                  </a:lnTo>
                  <a:lnTo>
                    <a:pt x="21909912" y="1004443"/>
                  </a:lnTo>
                  <a:lnTo>
                    <a:pt x="0" y="1004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1190177" y="8164411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Location_Miami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11148" y="8164411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0.009792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27792" y="8817616"/>
            <a:ext cx="16432416" cy="753370"/>
            <a:chOff x="0" y="0"/>
            <a:chExt cx="21909888" cy="100449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909912" cy="1004443"/>
            </a:xfrm>
            <a:custGeom>
              <a:avLst/>
              <a:gdLst/>
              <a:ahLst/>
              <a:cxnLst/>
              <a:rect l="l" t="t" r="r" b="b"/>
              <a:pathLst>
                <a:path w="21909912" h="1004443">
                  <a:moveTo>
                    <a:pt x="0" y="0"/>
                  </a:moveTo>
                  <a:lnTo>
                    <a:pt x="21909912" y="0"/>
                  </a:lnTo>
                  <a:lnTo>
                    <a:pt x="21909912" y="1004443"/>
                  </a:lnTo>
                  <a:lnTo>
                    <a:pt x="0" y="1004443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4" name="TextBox 44"/>
          <p:cNvSpPr txBox="1"/>
          <p:nvPr/>
        </p:nvSpPr>
        <p:spPr>
          <a:xfrm>
            <a:off x="1190177" y="8917781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Location_New York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11148" y="8917781"/>
            <a:ext cx="7686675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0.009166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84162" y="518817"/>
            <a:ext cx="5665289" cy="62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Model Building &amp; Selection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684162" y="1539631"/>
            <a:ext cx="977351" cy="1172766"/>
          </a:xfrm>
          <a:custGeom>
            <a:avLst/>
            <a:gdLst/>
            <a:ahLst/>
            <a:cxnLst/>
            <a:rect l="l" t="t" r="r" b="b"/>
            <a:pathLst>
              <a:path w="977351" h="1172766">
                <a:moveTo>
                  <a:pt x="0" y="0"/>
                </a:moveTo>
                <a:lnTo>
                  <a:pt x="977350" y="0"/>
                </a:lnTo>
                <a:lnTo>
                  <a:pt x="977350" y="1172765"/>
                </a:lnTo>
                <a:lnTo>
                  <a:pt x="0" y="117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1" r="-2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56927" y="1715986"/>
            <a:ext cx="3103664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Machine Learning Algorithms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6927" y="2100558"/>
            <a:ext cx="15746911" cy="36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Evaluated Logistic Regression, Decision Tree, K-Nearest Neighbours, Naive Bayes, AdaBoost, Gradient Boosting,</a:t>
            </a:r>
          </a:p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Random Forest, XGBoost, and SVC.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684162" y="2712396"/>
            <a:ext cx="977351" cy="1172766"/>
          </a:xfrm>
          <a:custGeom>
            <a:avLst/>
            <a:gdLst/>
            <a:ahLst/>
            <a:cxnLst/>
            <a:rect l="l" t="t" r="r" b="b"/>
            <a:pathLst>
              <a:path w="977351" h="1172766">
                <a:moveTo>
                  <a:pt x="0" y="0"/>
                </a:moveTo>
                <a:lnTo>
                  <a:pt x="977350" y="0"/>
                </a:lnTo>
                <a:lnTo>
                  <a:pt x="977350" y="1172766"/>
                </a:lnTo>
                <a:lnTo>
                  <a:pt x="0" y="1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" r="-24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56927" y="3005957"/>
            <a:ext cx="3047409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Neural Network &amp; Ensembles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6927" y="3273323"/>
            <a:ext cx="15746911" cy="36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Neural network and Random Forest ensembles attempted but did not yield significant improvements.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84162" y="3885162"/>
            <a:ext cx="977351" cy="1172766"/>
          </a:xfrm>
          <a:custGeom>
            <a:avLst/>
            <a:gdLst/>
            <a:ahLst/>
            <a:cxnLst/>
            <a:rect l="l" t="t" r="r" b="b"/>
            <a:pathLst>
              <a:path w="977351" h="1172766">
                <a:moveTo>
                  <a:pt x="0" y="0"/>
                </a:moveTo>
                <a:lnTo>
                  <a:pt x="977350" y="0"/>
                </a:lnTo>
                <a:lnTo>
                  <a:pt x="977350" y="1172765"/>
                </a:lnTo>
                <a:lnTo>
                  <a:pt x="0" y="117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1" r="-24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56927" y="4061517"/>
            <a:ext cx="2443458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PCA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56927" y="4446089"/>
            <a:ext cx="15746911" cy="36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Principal Component Analysis for dimensionality reduction showed no significant improvement.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684162" y="5057927"/>
            <a:ext cx="977351" cy="1172766"/>
          </a:xfrm>
          <a:custGeom>
            <a:avLst/>
            <a:gdLst/>
            <a:ahLst/>
            <a:cxnLst/>
            <a:rect l="l" t="t" r="r" b="b"/>
            <a:pathLst>
              <a:path w="977351" h="1172766">
                <a:moveTo>
                  <a:pt x="0" y="0"/>
                </a:moveTo>
                <a:lnTo>
                  <a:pt x="977350" y="0"/>
                </a:lnTo>
                <a:lnTo>
                  <a:pt x="977350" y="1172766"/>
                </a:lnTo>
                <a:lnTo>
                  <a:pt x="0" y="1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1" r="-24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56927" y="5234283"/>
            <a:ext cx="2525316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Final Selection: XGBoost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6927" y="5618855"/>
            <a:ext cx="15746911" cy="36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XGBoost Classifier emerged as the best-performing algorithm across various metrics.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684162" y="6230693"/>
            <a:ext cx="977351" cy="1172766"/>
          </a:xfrm>
          <a:custGeom>
            <a:avLst/>
            <a:gdLst/>
            <a:ahLst/>
            <a:cxnLst/>
            <a:rect l="l" t="t" r="r" b="b"/>
            <a:pathLst>
              <a:path w="977351" h="1172766">
                <a:moveTo>
                  <a:pt x="0" y="0"/>
                </a:moveTo>
                <a:lnTo>
                  <a:pt x="977350" y="0"/>
                </a:lnTo>
                <a:lnTo>
                  <a:pt x="977350" y="1172766"/>
                </a:lnTo>
                <a:lnTo>
                  <a:pt x="0" y="1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1" r="-241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56927" y="6407048"/>
            <a:ext cx="2521296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Hyperparameter Tuning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56927" y="6791620"/>
            <a:ext cx="15746911" cy="36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Explored tuning, but no substantial gains were achieved.</a:t>
            </a:r>
          </a:p>
        </p:txBody>
      </p:sp>
      <p:sp>
        <p:nvSpPr>
          <p:cNvPr id="22" name="Freeform 22" descr="preencoded.png"/>
          <p:cNvSpPr/>
          <p:nvPr/>
        </p:nvSpPr>
        <p:spPr>
          <a:xfrm>
            <a:off x="684162" y="7403459"/>
            <a:ext cx="977351" cy="1172766"/>
          </a:xfrm>
          <a:custGeom>
            <a:avLst/>
            <a:gdLst/>
            <a:ahLst/>
            <a:cxnLst/>
            <a:rect l="l" t="t" r="r" b="b"/>
            <a:pathLst>
              <a:path w="977351" h="1172766">
                <a:moveTo>
                  <a:pt x="0" y="0"/>
                </a:moveTo>
                <a:lnTo>
                  <a:pt x="977350" y="0"/>
                </a:lnTo>
                <a:lnTo>
                  <a:pt x="977350" y="1172765"/>
                </a:lnTo>
                <a:lnTo>
                  <a:pt x="0" y="11727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1" r="-241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856927" y="7579814"/>
            <a:ext cx="2443458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Cross-Validation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56927" y="7964386"/>
            <a:ext cx="15746911" cy="36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Validated model performance with mean accuracy of 0.501 and mean recall of 0.494.</a:t>
            </a:r>
          </a:p>
        </p:txBody>
      </p:sp>
      <p:sp>
        <p:nvSpPr>
          <p:cNvPr id="25" name="Freeform 25" descr="preencoded.png"/>
          <p:cNvSpPr/>
          <p:nvPr/>
        </p:nvSpPr>
        <p:spPr>
          <a:xfrm>
            <a:off x="684162" y="8576224"/>
            <a:ext cx="977351" cy="1172766"/>
          </a:xfrm>
          <a:custGeom>
            <a:avLst/>
            <a:gdLst/>
            <a:ahLst/>
            <a:cxnLst/>
            <a:rect l="l" t="t" r="r" b="b"/>
            <a:pathLst>
              <a:path w="977351" h="1172766">
                <a:moveTo>
                  <a:pt x="0" y="0"/>
                </a:moveTo>
                <a:lnTo>
                  <a:pt x="977350" y="0"/>
                </a:lnTo>
                <a:lnTo>
                  <a:pt x="977350" y="1172766"/>
                </a:lnTo>
                <a:lnTo>
                  <a:pt x="0" y="1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1" r="-241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856927" y="8752580"/>
            <a:ext cx="2443458" cy="32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Optimal Threshold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56927" y="9137152"/>
            <a:ext cx="15746911" cy="36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Fine-tuned classification threshold for balanced metrics.</a:t>
            </a:r>
          </a:p>
        </p:txBody>
      </p:sp>
      <p:sp>
        <p:nvSpPr>
          <p:cNvPr id="28" name="Freeform 28" descr="preencoded.png"/>
          <p:cNvSpPr/>
          <p:nvPr/>
        </p:nvSpPr>
        <p:spPr>
          <a:xfrm>
            <a:off x="11762270" y="0"/>
            <a:ext cx="6525730" cy="10287000"/>
          </a:xfrm>
          <a:custGeom>
            <a:avLst/>
            <a:gdLst/>
            <a:ahLst/>
            <a:cxnLst/>
            <a:rect l="l" t="t" r="r" b="b"/>
            <a:pathLst>
              <a:path w="6525730" h="10287000">
                <a:moveTo>
                  <a:pt x="0" y="0"/>
                </a:moveTo>
                <a:lnTo>
                  <a:pt x="6525730" y="0"/>
                </a:lnTo>
                <a:lnTo>
                  <a:pt x="65257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45" r="-254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Office PowerPoint</Application>
  <PresentationFormat>Custom</PresentationFormat>
  <Paragraphs>143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</vt:lpstr>
      <vt:lpstr>Calibri</vt:lpstr>
      <vt:lpstr>Open Sans Bold</vt:lpstr>
      <vt:lpstr>Arial</vt:lpstr>
      <vt:lpstr>Crimson Pro</vt:lpstr>
      <vt:lpstr>Crimson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Rabia Rabi</cp:lastModifiedBy>
  <cp:revision>2</cp:revision>
  <dcterms:created xsi:type="dcterms:W3CDTF">2006-08-16T00:00:00Z</dcterms:created>
  <dcterms:modified xsi:type="dcterms:W3CDTF">2025-12-25T13:49:38Z</dcterms:modified>
  <dc:identifier>DAG8hRAljTM</dc:identifier>
</cp:coreProperties>
</file>